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0.xml" ContentType="application/vnd.openxmlformats-officedocument.presentationml.tags+xml"/>
  <Override PartName="/ppt/tags/tag72.xml" ContentType="application/vnd.openxmlformats-officedocument.presentationml.tags+xml"/>
  <Override PartName="/ppt/tags/tag7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50.xml" ContentType="application/vnd.openxmlformats-officedocument.presentationml.tags+xml"/>
  <Override PartName="/ppt/tags/tag37.xml" ContentType="application/vnd.openxmlformats-officedocument.presentationml.tags+xml"/>
  <Override PartName="/ppt/tags/tag630.xml" ContentType="application/vnd.openxmlformats-officedocument.presentationml.tags+xml"/>
  <Override PartName="/ppt/tags/tag660.xml" ContentType="application/vnd.openxmlformats-officedocument.presentationml.tags+xml"/>
  <Override PartName="/ppt/tags/tag69.xml" ContentType="application/vnd.openxmlformats-officedocument.presentationml.tags+xml"/>
  <Override PartName="/ppt/tags/tag71.xml" ContentType="application/vnd.openxmlformats-officedocument.presentationml.tags+xml"/>
  <Override PartName="/ppt/tags/tag73.xml" ContentType="application/vnd.openxmlformats-officedocument.presentationml.tags+xml"/>
  <Override PartName="/ppt/tags/tag75.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21">
  <p:sldMasterIdLst>
    <p:sldMasterId id="2147483648" r:id="rId1"/>
  </p:sldMasterIdLst>
  <p:notesMasterIdLst>
    <p:notesMasterId r:id="rId17"/>
  </p:notesMasterIdLst>
  <p:handoutMasterIdLst>
    <p:handoutMasterId r:id="rId18"/>
  </p:handoutMasterIdLst>
  <p:sldIdLst>
    <p:sldId id="634" r:id="rId2"/>
    <p:sldId id="257" r:id="rId3"/>
    <p:sldId id="555" r:id="rId4"/>
    <p:sldId id="599" r:id="rId5"/>
    <p:sldId id="566" r:id="rId6"/>
    <p:sldId id="558" r:id="rId7"/>
    <p:sldId id="557" r:id="rId8"/>
    <p:sldId id="568" r:id="rId9"/>
    <p:sldId id="571" r:id="rId10"/>
    <p:sldId id="572" r:id="rId11"/>
    <p:sldId id="585" r:id="rId12"/>
    <p:sldId id="633" r:id="rId13"/>
    <p:sldId id="588" r:id="rId14"/>
    <p:sldId id="587" r:id="rId15"/>
    <p:sldId id="552" r:id="rId16"/>
  </p:sldIdLst>
  <p:sldSz cx="12192000"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6" userDrawn="1">
          <p15:clr>
            <a:srgbClr val="A4A3A4"/>
          </p15:clr>
        </p15:guide>
        <p15:guide id="2" pos="3822" userDrawn="1">
          <p15:clr>
            <a:srgbClr val="A4A3A4"/>
          </p15:clr>
        </p15:guide>
      </p15:sldGuideLst>
    </p:ext>
    <p:ext uri="{2D200454-40CA-4A62-9FC3-DE9A4176ACB9}">
      <p15:notesGuideLst xmlns:p15="http://schemas.microsoft.com/office/powerpoint/2012/main">
        <p15:guide id="1" orient="horz" pos="2934">
          <p15:clr>
            <a:srgbClr val="A4A3A4"/>
          </p15:clr>
        </p15:guide>
        <p15:guide id="2" pos="215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5514" autoAdjust="0"/>
  </p:normalViewPr>
  <p:slideViewPr>
    <p:cSldViewPr snapToGrid="0" showGuides="1">
      <p:cViewPr varScale="1">
        <p:scale>
          <a:sx n="110" d="100"/>
          <a:sy n="110" d="100"/>
        </p:scale>
        <p:origin x="492" y="138"/>
      </p:cViewPr>
      <p:guideLst>
        <p:guide orient="horz" pos="1016"/>
        <p:guide pos="3822"/>
      </p:guideLst>
    </p:cSldViewPr>
  </p:slideViewPr>
  <p:outlineViewPr>
    <p:cViewPr>
      <p:scale>
        <a:sx n="33" d="100"/>
        <a:sy n="33" d="100"/>
      </p:scale>
      <p:origin x="0" y="0"/>
    </p:cViewPr>
  </p:outlineViewPr>
  <p:notesTextViewPr>
    <p:cViewPr>
      <p:scale>
        <a:sx n="3" d="2"/>
        <a:sy n="3" d="2"/>
      </p:scale>
      <p:origin x="0" y="0"/>
    </p:cViewPr>
  </p:notesTextViewPr>
  <p:sorterViewPr>
    <p:cViewPr>
      <p:scale>
        <a:sx n="180" d="100"/>
        <a:sy n="180" d="100"/>
      </p:scale>
      <p:origin x="0" y="0"/>
    </p:cViewPr>
  </p:sorterViewPr>
  <p:notesViewPr>
    <p:cSldViewPr snapToGrid="0" showGuides="1">
      <p:cViewPr varScale="1">
        <p:scale>
          <a:sx n="84" d="100"/>
          <a:sy n="84" d="100"/>
        </p:scale>
        <p:origin x="3828" y="108"/>
      </p:cViewPr>
      <p:guideLst>
        <p:guide orient="horz" pos="2934"/>
        <p:guide pos="2150"/>
      </p:guideLst>
    </p:cSldViewPr>
  </p:notes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E004CBBB-6CB4-4D79-8B8E-64FBA150A57B}" type="datetimeFigureOut">
              <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2024/11/25</a:t>
            </a:fld>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fontAlgn="auto">
              <a:defRPr sz="1200" noProof="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eaLnBrk="1" fontAlgn="base" hangingPunct="1">
              <a:buNone/>
            </a:pPr>
            <a:fld id="{9A0DB2DC-4C9A-4742-B13C-FB6460FD3503}" type="slidenum">
              <a:rPr lang="zh-CN" altLang="en-US" sz="1200" strike="noStrike" noProof="1" dirty="0">
                <a:solidFill>
                  <a:srgbClr val="898989"/>
                </a:solidFill>
                <a:latin typeface="微软雅黑" panose="020B0503020204020204" pitchFamily="34" charset="-122"/>
                <a:ea typeface="微软雅黑" panose="020B0503020204020204" pitchFamily="34" charset="-122"/>
                <a:cs typeface="+mn-cs"/>
              </a:rPr>
              <a:t>‹#›</a:t>
            </a:fld>
            <a:endParaRPr lang="zh-CN" altLang="en-US" sz="1200" strike="noStrike" noProof="1">
              <a:solidFill>
                <a:srgbClr val="89898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A55E0051-3ACD-4471-869F-888E7A0D942D}" type="datetimeFigureOut">
              <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2024/11/25</a:t>
            </a:fld>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6388"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9221"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单击此处编辑母版文本样式</a:t>
            </a: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第二级</a:t>
            </a: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第三级</a:t>
            </a: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第四级</a:t>
            </a: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defRPr sz="1200" noProof="1">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fontAlgn="base" hangingPunct="1">
              <a:buNone/>
            </a:pPr>
            <a:fld id="{9A0DB2DC-4C9A-4742-B13C-FB6460FD3503}" type="slidenum">
              <a:rPr lang="zh-CN" altLang="en-US" sz="1200" strike="noStrike" noProof="1" dirty="0">
                <a:latin typeface="微软雅黑" panose="020B0503020204020204" pitchFamily="34" charset="-122"/>
                <a:ea typeface="微软雅黑" panose="020B0503020204020204" pitchFamily="34" charset="-122"/>
                <a:cs typeface="+mn-cs"/>
              </a:rPr>
              <a:t>‹#›</a:t>
            </a:fld>
            <a:endParaRPr lang="zh-CN" altLang="en-US" sz="1200" strike="noStrike" noProof="1">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nvPr>
        </p:nvSpPr>
        <p:spPr>
          <a:xfrm>
            <a:off x="685800" y="1143000"/>
            <a:ext cx="5486400" cy="3086100"/>
          </a:xfrm>
          <a:ln>
            <a:miter/>
          </a:ln>
        </p:spPr>
      </p:sp>
      <p:sp>
        <p:nvSpPr>
          <p:cNvPr id="18434" name="备注占位符 2"/>
          <p:cNvSpPr>
            <a:spLocks noGrp="1"/>
          </p:cNvSpPr>
          <p:nvPr>
            <p:ph type="body"/>
          </p:nvPr>
        </p:nvSpPr>
        <p:spPr/>
        <p:txBody>
          <a:bodyPr wrap="square" lIns="91440" tIns="45720" rIns="91440" bIns="45720" anchor="t"/>
          <a:lstStyle/>
          <a:p>
            <a:pPr marL="0" marR="0" lvl="0" indent="0" algn="l" defTabSz="914400" rtl="0" eaLnBrk="1" fontAlgn="base" latinLnBrk="0" hangingPunct="1">
              <a:lnSpc>
                <a:spcPct val="100000"/>
              </a:lnSpc>
              <a:spcBef>
                <a:spcPct val="0"/>
              </a:spcBef>
              <a:spcAft>
                <a:spcPct val="0"/>
              </a:spcAft>
              <a:buClrTx/>
              <a:buSzTx/>
              <a:buFontTx/>
              <a:buNone/>
              <a:defRPr/>
            </a:pPr>
            <a:endParaRPr lang="zh-CN" altLang="en-US" sz="1600" b="0" dirty="0">
              <a:solidFill>
                <a:schemeClr val="bg2">
                  <a:lumMod val="50000"/>
                </a:schemeClr>
              </a:solidFill>
              <a:latin typeface="黑体" panose="02010609060101010101" pitchFamily="49" charset="-122"/>
              <a:cs typeface="Times New Roman" panose="02020603050405020304" pitchFamily="18" charset="0"/>
            </a:endParaRPr>
          </a:p>
        </p:txBody>
      </p:sp>
      <p:sp>
        <p:nvSpPr>
          <p:cNvPr id="18435"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微软雅黑" panose="020B0503020204020204" pitchFamily="34" charset="-122"/>
                <a:ea typeface="微软雅黑" panose="020B0503020204020204" pitchFamily="34" charset="-122"/>
              </a:rPr>
              <a:t>1</a:t>
            </a:fld>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8357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nvPr>
        </p:nvSpPr>
        <p:spPr>
          <a:xfrm>
            <a:off x="685800" y="1143000"/>
            <a:ext cx="5486400" cy="3086100"/>
          </a:xfrm>
          <a:ln>
            <a:miter/>
          </a:ln>
        </p:spPr>
      </p:sp>
      <p:sp>
        <p:nvSpPr>
          <p:cNvPr id="18434" name="备注占位符 2"/>
          <p:cNvSpPr>
            <a:spLocks noGrp="1"/>
          </p:cNvSpPr>
          <p:nvPr>
            <p:ph type="body"/>
          </p:nvPr>
        </p:nvSpPr>
        <p:spPr/>
        <p:txBody>
          <a:bodyPr wrap="square" lIns="91440" tIns="45720" rIns="91440" bIns="45720" anchor="t"/>
          <a:lstStyle/>
          <a:p>
            <a:pPr marL="0" marR="0" lvl="0" indent="0" algn="l" defTabSz="914400" rtl="0" eaLnBrk="1" fontAlgn="base" latinLnBrk="0" hangingPunct="1">
              <a:lnSpc>
                <a:spcPct val="100000"/>
              </a:lnSpc>
              <a:spcBef>
                <a:spcPct val="0"/>
              </a:spcBef>
              <a:spcAft>
                <a:spcPct val="0"/>
              </a:spcAft>
              <a:buClrTx/>
              <a:buSzTx/>
              <a:buFontTx/>
              <a:buNone/>
              <a:defRPr/>
            </a:pPr>
            <a:endParaRPr lang="zh-CN" altLang="en-US" sz="1600" b="0" dirty="0">
              <a:solidFill>
                <a:schemeClr val="bg2">
                  <a:lumMod val="50000"/>
                </a:schemeClr>
              </a:solidFill>
              <a:latin typeface="黑体" panose="02010609060101010101" pitchFamily="49" charset="-122"/>
              <a:cs typeface="Times New Roman" panose="02020603050405020304" pitchFamily="18" charset="0"/>
            </a:endParaRPr>
          </a:p>
        </p:txBody>
      </p:sp>
      <p:sp>
        <p:nvSpPr>
          <p:cNvPr id="18435"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algn="r"/>
            <a:fld id="{9A0DB2DC-4C9A-4742-B13C-FB6460FD3503}" type="slidenum">
              <a:rPr lang="zh-CN" altLang="en-US" sz="1200" dirty="0">
                <a:latin typeface="微软雅黑" panose="020B0503020204020204" pitchFamily="34" charset="-122"/>
                <a:ea typeface="微软雅黑" panose="020B0503020204020204" pitchFamily="34" charset="-122"/>
              </a:rPr>
              <a:t>2</a:t>
            </a:fld>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lvl="0" algn="r" eaLnBrk="1" fontAlgn="base" hangingPunct="1">
              <a:buNone/>
            </a:pPr>
            <a:fld id="{9A0DB2DC-4C9A-4742-B13C-FB6460FD3503}" type="slidenum">
              <a:rPr lang="zh-CN" altLang="en-US" sz="1200" strike="noStrike" noProof="1" smtClean="0">
                <a:latin typeface="微软雅黑" panose="020B0503020204020204" pitchFamily="34" charset="-122"/>
                <a:ea typeface="微软雅黑" panose="020B0503020204020204" pitchFamily="34" charset="-122"/>
                <a:cs typeface="+mn-cs"/>
              </a:rPr>
              <a:t>3</a:t>
            </a:fld>
            <a:endParaRPr lang="zh-CN" altLang="en-US" sz="1200" strike="noStrike" noProof="1">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lvl="0" algn="r" eaLnBrk="1" fontAlgn="base" hangingPunct="1">
              <a:buNone/>
            </a:pPr>
            <a:fld id="{9A0DB2DC-4C9A-4742-B13C-FB6460FD3503}" type="slidenum">
              <a:rPr lang="zh-CN" altLang="en-US" sz="1200" strike="noStrike" noProof="1" smtClean="0">
                <a:latin typeface="微软雅黑" panose="020B0503020204020204" pitchFamily="34" charset="-122"/>
                <a:ea typeface="微软雅黑" panose="020B0503020204020204" pitchFamily="34" charset="-122"/>
                <a:cs typeface="+mn-cs"/>
              </a:rPr>
              <a:t>15</a:t>
            </a:fld>
            <a:endParaRPr lang="zh-CN" altLang="en-US" sz="1200" strike="noStrike" noProof="1">
              <a:latin typeface="微软雅黑" panose="020B0503020204020204" pitchFamily="34" charset="-122"/>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69996" y="1931918"/>
            <a:ext cx="6851049" cy="1267501"/>
          </a:xfrm>
        </p:spPr>
        <p:txBody>
          <a:bodyPr anchor="b">
            <a:normAutofit/>
          </a:bodyPr>
          <a:lstStyle>
            <a:lvl1pPr algn="l">
              <a:defRPr sz="5400" baseline="0">
                <a:solidFill>
                  <a:schemeClr val="bg1"/>
                </a:solidFill>
                <a:ea typeface="汉仪旗黑-85S" pitchFamily="18" charset="-122"/>
              </a:defRPr>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669996" y="3291492"/>
            <a:ext cx="6851049" cy="452968"/>
          </a:xfrm>
        </p:spPr>
        <p:txBody>
          <a:bodyPr>
            <a:normAutofit/>
          </a:bodyPr>
          <a:lstStyle>
            <a:lvl1pPr marL="0" marR="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pPr lvl="0" fontAlgn="auto"/>
            <a:r>
              <a:rPr lang="zh-CN" altLang="en-US" strike="noStrike" noProof="1"/>
              <a:t>单击此处编辑母版副标题样式</a:t>
            </a:r>
            <a:endParaRPr lang="en-US" altLang="zh-CN" strike="noStrike" noProof="1"/>
          </a:p>
        </p:txBody>
      </p:sp>
      <p:sp>
        <p:nvSpPr>
          <p:cNvPr id="15" name="文本占位符 14"/>
          <p:cNvSpPr>
            <a:spLocks noGrp="1"/>
          </p:cNvSpPr>
          <p:nvPr>
            <p:ph type="body" sz="quarter" idx="13"/>
          </p:nvPr>
        </p:nvSpPr>
        <p:spPr>
          <a:xfrm>
            <a:off x="669995" y="4701157"/>
            <a:ext cx="2091409" cy="365144"/>
          </a:xfrm>
        </p:spPr>
        <p:txBody>
          <a:bodyPr anchor="ctr">
            <a:normAutofit/>
          </a:bodyPr>
          <a:lstStyle>
            <a:lvl1pPr marL="0" indent="0">
              <a:buNone/>
              <a:defRPr sz="1800">
                <a:solidFill>
                  <a:schemeClr val="bg1"/>
                </a:solidFill>
              </a:defRPr>
            </a:lvl1pPr>
          </a:lstStyle>
          <a:p>
            <a:pPr lvl="0" fontAlgn="base"/>
            <a:r>
              <a:rPr lang="zh-CN" altLang="en-US" strike="noStrike" noProof="1"/>
              <a:t>单击此处编辑母版文本样式</a:t>
            </a:r>
          </a:p>
        </p:txBody>
      </p:sp>
      <p:sp>
        <p:nvSpPr>
          <p:cNvPr id="17" name="文本占位符 16"/>
          <p:cNvSpPr>
            <a:spLocks noGrp="1"/>
          </p:cNvSpPr>
          <p:nvPr>
            <p:ph type="body" sz="quarter" idx="14"/>
          </p:nvPr>
        </p:nvSpPr>
        <p:spPr>
          <a:xfrm>
            <a:off x="669995" y="5133628"/>
            <a:ext cx="2091409" cy="365144"/>
          </a:xfrm>
        </p:spPr>
        <p:txBody>
          <a:bodyPr anchor="ctr">
            <a:normAutofit/>
          </a:bodyPr>
          <a:lstStyle>
            <a:lvl1pPr marL="0" indent="0">
              <a:buNone/>
              <a:defRPr sz="1800">
                <a:solidFill>
                  <a:schemeClr val="bg1"/>
                </a:solidFill>
              </a:defRPr>
            </a:lvl1pPr>
          </a:lstStyle>
          <a:p>
            <a:pPr lvl="0" fontAlgn="base"/>
            <a:r>
              <a:rPr lang="zh-CN" altLang="en-US" strike="noStrike" noProof="1"/>
              <a:t>单击此处编辑母版文本样式</a:t>
            </a:r>
          </a:p>
        </p:txBody>
      </p:sp>
      <p:sp>
        <p:nvSpPr>
          <p:cNvPr id="14" name="日期占位符 3"/>
          <p:cNvSpPr>
            <a:spLocks noGrp="1"/>
          </p:cNvSpPr>
          <p:nvPr>
            <p:ph type="dt" sz="half" idx="2"/>
            <p:custDataLst>
              <p:tags r:id="rId1"/>
            </p:custDataLst>
          </p:nvPr>
        </p:nvSpPr>
        <p:spPr>
          <a:xfrm>
            <a:off x="879477" y="6350000"/>
            <a:ext cx="2700339" cy="317500"/>
          </a:xfrm>
          <a:prstGeom prst="rect">
            <a:avLst/>
          </a:prstGeom>
        </p:spPr>
        <p:txBody>
          <a:bodyPr vert="horz" lIns="91440" tIns="45720" rIns="91440" bIns="45720" rtlCol="0" anchor="ctr">
            <a:normAutofit/>
          </a:bodyPr>
          <a:lstStyle>
            <a:lvl1pPr>
              <a:defRPr/>
            </a:lvl1pPr>
          </a:lstStyle>
          <a:p>
            <a:pPr>
              <a:defRPr/>
            </a:pPr>
            <a:endParaRPr lang="zh-CN" altLang="en-US"/>
          </a:p>
        </p:txBody>
      </p:sp>
      <p:sp>
        <p:nvSpPr>
          <p:cNvPr id="4" name="页脚占位符 4"/>
          <p:cNvSpPr>
            <a:spLocks noGrp="1"/>
          </p:cNvSpPr>
          <p:nvPr>
            <p:ph type="ftr" sz="quarter" idx="3"/>
            <p:custDataLst>
              <p:tags r:id="rId2"/>
            </p:custDataLst>
          </p:nvPr>
        </p:nvSpPr>
        <p:spPr>
          <a:xfrm>
            <a:off x="4116388" y="6350000"/>
            <a:ext cx="3960813" cy="317500"/>
          </a:xfrm>
          <a:prstGeom prst="rect">
            <a:avLst/>
          </a:prstGeom>
        </p:spPr>
        <p:txBody>
          <a:bodyPr vert="horz" lIns="91440" tIns="45720" rIns="91440" bIns="45720" rtlCol="0" anchor="ctr">
            <a:normAutofit/>
          </a:bodyPr>
          <a:lstStyle>
            <a:lvl1pPr>
              <a:defRPr/>
            </a:lvl1pPr>
          </a:lstStyle>
          <a:p>
            <a:pPr>
              <a:defRPr/>
            </a:pPr>
            <a:endParaRPr lang="zh-CN" altLang="en-US"/>
          </a:p>
        </p:txBody>
      </p:sp>
      <p:sp>
        <p:nvSpPr>
          <p:cNvPr id="16" name="灯片编号占位符 5"/>
          <p:cNvSpPr>
            <a:spLocks noGrp="1"/>
          </p:cNvSpPr>
          <p:nvPr>
            <p:ph type="sldNum" sz="quarter" idx="4"/>
            <p:custDataLst>
              <p:tags r:id="rId3"/>
            </p:custDataLst>
          </p:nvPr>
        </p:nvSpPr>
        <p:spPr>
          <a:xfrm>
            <a:off x="8612191" y="6350000"/>
            <a:ext cx="2698751" cy="317500"/>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9997" y="443263"/>
            <a:ext cx="10853307" cy="441987"/>
          </a:xfrm>
        </p:spPr>
        <p:txBody>
          <a:bodyPr lIns="101600" tIns="38100" rIns="76200" bIns="38100"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p>
        </p:txBody>
      </p:sp>
      <p:sp>
        <p:nvSpPr>
          <p:cNvPr id="3" name="图片占位符 2"/>
          <p:cNvSpPr>
            <a:spLocks noGrp="1"/>
          </p:cNvSpPr>
          <p:nvPr>
            <p:ph type="pic" idx="1"/>
          </p:nvPr>
        </p:nvSpPr>
        <p:spPr>
          <a:xfrm>
            <a:off x="669997" y="952557"/>
            <a:ext cx="5283763" cy="5389184"/>
          </a:xfrm>
        </p:spPr>
        <p:txBody>
          <a:bodyPr vert="horz" wrap="square" lIns="101600" tIns="0" rIns="82550" bIns="0" numCol="1" rtlCol="0" anchor="t" anchorCtr="0" compatLnSpc="1">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1"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090" algn="l"/>
              </a:tabLst>
              <a:defRPr kumimoji="0" lang="zh-CN" altLang="en-US" sz="1600" b="0" i="0" u="none" strike="noStrike" kern="1200" cap="none" spc="151"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1" normalizeH="0" baseline="0" noProof="1">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endParaRPr>
          </a:p>
        </p:txBody>
      </p:sp>
      <p:sp>
        <p:nvSpPr>
          <p:cNvPr id="4" name="文本占位符 3"/>
          <p:cNvSpPr>
            <a:spLocks noGrp="1"/>
          </p:cNvSpPr>
          <p:nvPr>
            <p:ph type="body" sz="half" idx="2"/>
          </p:nvPr>
        </p:nvSpPr>
        <p:spPr>
          <a:xfrm>
            <a:off x="6239541" y="952557"/>
            <a:ext cx="5283763" cy="5389184"/>
          </a:xfrm>
        </p:spPr>
        <p:txBody>
          <a:bodyPr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69997" y="952557"/>
            <a:ext cx="10853307" cy="5389184"/>
          </a:xfrm>
        </p:spPr>
        <p:txBody>
          <a:bodyPr/>
          <a:lstStyle>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a:defRPr>
                <a:solidFill>
                  <a:schemeClr val="tx1">
                    <a:lumMod val="85000"/>
                    <a:lumOff val="15000"/>
                  </a:schemeClr>
                </a:solidFill>
                <a:latin typeface="微软雅黑" panose="020B0503020204020204" pitchFamily="34" charset="-122"/>
                <a:ea typeface="微软雅黑" panose="020B0503020204020204" pitchFamily="34" charset="-122"/>
              </a:defRPr>
            </a:lvl2pPr>
            <a:lvl3pPr>
              <a:defRPr>
                <a:solidFill>
                  <a:schemeClr val="tx1">
                    <a:lumMod val="85000"/>
                    <a:lumOff val="15000"/>
                  </a:schemeClr>
                </a:solidFill>
                <a:latin typeface="微软雅黑" panose="020B0503020204020204" pitchFamily="34" charset="-122"/>
                <a:ea typeface="微软雅黑" panose="020B0503020204020204" pitchFamily="34" charset="-122"/>
              </a:defRPr>
            </a:lvl3pPr>
            <a:lvl4pPr>
              <a:defRPr>
                <a:solidFill>
                  <a:schemeClr val="tx1">
                    <a:lumMod val="85000"/>
                    <a:lumOff val="15000"/>
                  </a:schemeClr>
                </a:solidFill>
                <a:latin typeface="微软雅黑" panose="020B0503020204020204" pitchFamily="34" charset="-122"/>
                <a:ea typeface="微软雅黑" panose="020B0503020204020204" pitchFamily="34" charset="-122"/>
              </a:defRPr>
            </a:lvl4pPr>
            <a:lvl5pPr>
              <a:defRPr>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2" name="日期占位符 1"/>
          <p:cNvSpPr>
            <a:spLocks noGrp="1"/>
          </p:cNvSpPr>
          <p:nvPr>
            <p:ph type="dt" sz="half" idx="14"/>
          </p:nvPr>
        </p:nvSpPr>
        <p:spPr/>
        <p:txBody>
          <a:bodyPr/>
          <a:lstStyle/>
          <a:p>
            <a:pPr>
              <a:defRPr/>
            </a:pPr>
            <a:endParaRPr lang="zh-CN" altLang="en-US"/>
          </a:p>
        </p:txBody>
      </p:sp>
      <p:sp>
        <p:nvSpPr>
          <p:cNvPr id="3" name="页脚占位符 2"/>
          <p:cNvSpPr>
            <a:spLocks noGrp="1"/>
          </p:cNvSpPr>
          <p:nvPr>
            <p:ph type="ftr" sz="quarter" idx="15"/>
          </p:nvPr>
        </p:nvSpPr>
        <p:spPr/>
        <p:txBody>
          <a:bodyPr/>
          <a:lstStyle/>
          <a:p>
            <a:pPr>
              <a:defRPr/>
            </a:pPr>
            <a:endParaRPr lang="zh-CN" altLang="en-US"/>
          </a:p>
        </p:txBody>
      </p:sp>
      <p:sp>
        <p:nvSpPr>
          <p:cNvPr id="4" name="灯片编号占位符 3"/>
          <p:cNvSpPr>
            <a:spLocks noGrp="1"/>
          </p:cNvSpPr>
          <p:nvPr>
            <p:ph type="sldNum" sz="quarter" idx="16"/>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1"/>
        </a:solidFill>
        <a:effectLst/>
      </p:bgPr>
    </p:bg>
    <p:spTree>
      <p:nvGrpSpPr>
        <p:cNvPr id="1" name=""/>
        <p:cNvGrpSpPr/>
        <p:nvPr/>
      </p:nvGrpSpPr>
      <p:grpSpPr>
        <a:xfrm>
          <a:off x="0" y="0"/>
          <a:ext cx="0" cy="0"/>
          <a:chOff x="0" y="0"/>
          <a:chExt cx="0" cy="0"/>
        </a:xfrm>
      </p:grpSpPr>
      <p:sp>
        <p:nvSpPr>
          <p:cNvPr id="13" name="标题 1"/>
          <p:cNvSpPr>
            <a:spLocks noGrp="1"/>
          </p:cNvSpPr>
          <p:nvPr>
            <p:ph type="ctrTitle"/>
          </p:nvPr>
        </p:nvSpPr>
        <p:spPr>
          <a:xfrm>
            <a:off x="4989580" y="1944403"/>
            <a:ext cx="5753272" cy="1703760"/>
          </a:xfrm>
        </p:spPr>
        <p:txBody>
          <a:bodyPr anchor="b">
            <a:normAutofit/>
          </a:bodyPr>
          <a:lstStyle>
            <a:lvl1pPr marL="0" indent="0" algn="ctr">
              <a:lnSpc>
                <a:spcPct val="90000"/>
              </a:lnSpc>
              <a:buFont typeface="Arial" panose="020B0604020202020204" pitchFamily="34" charset="0"/>
              <a:buNone/>
              <a:defRPr sz="8800" b="1" baseline="0">
                <a:solidFill>
                  <a:schemeClr val="bg1"/>
                </a:solidFill>
                <a:ea typeface="汉仪旗黑-85S" pitchFamily="18" charset="-122"/>
              </a:defRPr>
            </a:lvl1pPr>
          </a:lstStyle>
          <a:p>
            <a:pPr fontAlgn="base"/>
            <a:r>
              <a:rPr lang="zh-CN" altLang="en-US" strike="noStrike" noProof="1"/>
              <a:t>单击此处编辑母版标题样式</a:t>
            </a:r>
          </a:p>
        </p:txBody>
      </p:sp>
      <p:sp>
        <p:nvSpPr>
          <p:cNvPr id="2" name="日期占位符 1"/>
          <p:cNvSpPr>
            <a:spLocks noGrp="1"/>
          </p:cNvSpPr>
          <p:nvPr>
            <p:ph type="dt" sz="half" idx="2"/>
            <p:custDataLst>
              <p:tags r:id="rId1"/>
            </p:custDataLst>
          </p:nvPr>
        </p:nvSpPr>
        <p:spPr>
          <a:xfrm>
            <a:off x="879477" y="6350000"/>
            <a:ext cx="2700339" cy="317500"/>
          </a:xfrm>
          <a:prstGeom prst="rect">
            <a:avLst/>
          </a:prstGeom>
        </p:spPr>
        <p:txBody>
          <a:bodyPr vert="horz" lIns="91440" tIns="45720" rIns="91440" bIns="45720" rtlCol="0" anchor="ctr">
            <a:normAutofit/>
          </a:bodyPr>
          <a:lstStyle>
            <a:lvl1pPr>
              <a:defRPr/>
            </a:lvl1pPr>
          </a:lstStyle>
          <a:p>
            <a:pPr>
              <a:defRPr/>
            </a:pPr>
            <a:endParaRPr lang="zh-CN" altLang="en-US"/>
          </a:p>
        </p:txBody>
      </p:sp>
      <p:sp>
        <p:nvSpPr>
          <p:cNvPr id="14" name="页脚占位符 2"/>
          <p:cNvSpPr>
            <a:spLocks noGrp="1"/>
          </p:cNvSpPr>
          <p:nvPr>
            <p:ph type="ftr" sz="quarter" idx="3"/>
            <p:custDataLst>
              <p:tags r:id="rId2"/>
            </p:custDataLst>
          </p:nvPr>
        </p:nvSpPr>
        <p:spPr>
          <a:xfrm>
            <a:off x="4116388" y="6350000"/>
            <a:ext cx="3960813" cy="317500"/>
          </a:xfrm>
          <a:prstGeom prst="rect">
            <a:avLst/>
          </a:prstGeom>
        </p:spPr>
        <p:txBody>
          <a:bodyPr vert="horz" lIns="91440" tIns="45720" rIns="91440" bIns="45720" rtlCol="0" anchor="ctr">
            <a:normAutofit/>
          </a:bodyPr>
          <a:lstStyle>
            <a:lvl1pPr>
              <a:defRPr/>
            </a:lvl1pPr>
          </a:lstStyle>
          <a:p>
            <a:pPr>
              <a:defRPr/>
            </a:pPr>
            <a:endParaRPr lang="zh-CN" altLang="en-US"/>
          </a:p>
        </p:txBody>
      </p:sp>
      <p:sp>
        <p:nvSpPr>
          <p:cNvPr id="15" name="灯片编号占位符 3"/>
          <p:cNvSpPr>
            <a:spLocks noGrp="1"/>
          </p:cNvSpPr>
          <p:nvPr>
            <p:ph type="sldNum" sz="quarter" idx="4"/>
            <p:custDataLst>
              <p:tags r:id="rId3"/>
            </p:custDataLst>
          </p:nvPr>
        </p:nvSpPr>
        <p:spPr>
          <a:xfrm>
            <a:off x="8612191" y="6350000"/>
            <a:ext cx="2698751" cy="317500"/>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bg>
      <p:bgPr>
        <a:solidFill>
          <a:schemeClr val="bg1"/>
        </a:solidFill>
        <a:effectLst/>
      </p:bgPr>
    </p:bg>
    <p:spTree>
      <p:nvGrpSpPr>
        <p:cNvPr id="1" name=""/>
        <p:cNvGrpSpPr/>
        <p:nvPr/>
      </p:nvGrpSpPr>
      <p:grpSpPr>
        <a:xfrm>
          <a:off x="0" y="0"/>
          <a:ext cx="0" cy="0"/>
          <a:chOff x="0" y="0"/>
          <a:chExt cx="0" cy="0"/>
        </a:xfrm>
      </p:grpSpPr>
      <p:sp>
        <p:nvSpPr>
          <p:cNvPr id="12" name="页脚占位符 2"/>
          <p:cNvSpPr>
            <a:spLocks noGrp="1"/>
          </p:cNvSpPr>
          <p:nvPr>
            <p:ph type="ftr" sz="quarter" idx="3"/>
          </p:nvPr>
        </p:nvSpPr>
        <p:spPr>
          <a:xfrm>
            <a:off x="4165600" y="6245225"/>
            <a:ext cx="3860800" cy="476250"/>
          </a:xfrm>
          <a:prstGeom prst="rect">
            <a:avLst/>
          </a:prstGeom>
        </p:spPr>
        <p:txBody>
          <a:bodyPr vert="horz" lIns="91440" tIns="45720" rIns="91440" bIns="45720" rtlCol="0" anchor="ctr">
            <a:normAutofit/>
          </a:bodyPr>
          <a:lstStyle>
            <a:lvl1pPr>
              <a:defRPr sz="2400">
                <a:ea typeface="黑体" panose="02010609060101010101" pitchFamily="49" charset="-122"/>
              </a:defRPr>
            </a:lvl1pPr>
          </a:lstStyle>
          <a:p>
            <a:pPr>
              <a:defRPr/>
            </a:pPr>
            <a:endParaRPr lang="zh-CN" altLang="zh-CN"/>
          </a:p>
        </p:txBody>
      </p:sp>
      <p:sp>
        <p:nvSpPr>
          <p:cNvPr id="13" name="灯片编号占位符 3"/>
          <p:cNvSpPr>
            <a:spLocks noGrp="1"/>
          </p:cNvSpPr>
          <p:nvPr>
            <p:ph type="sldNum" sz="quarter" idx="4"/>
          </p:nvPr>
        </p:nvSpPr>
        <p:spPr>
          <a:xfrm>
            <a:off x="8739188" y="6245225"/>
            <a:ext cx="2844800" cy="476250"/>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15636" y="-1"/>
            <a:ext cx="10938164" cy="918875"/>
          </a:xfrm>
        </p:spPr>
        <p:txBody>
          <a:bodyPr/>
          <a:lstStyle>
            <a:lvl1pPr>
              <a:defRPr b="1">
                <a:solidFill>
                  <a:schemeClr val="accent1">
                    <a:lumMod val="50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stStyle>
          <a:p>
            <a:r>
              <a:rPr lang="zh-CN" altLang="en-US" dirty="0"/>
              <a:t>单击此处编辑母版标题样式</a:t>
            </a:r>
            <a:endParaRPr lang="en-US" dirty="0"/>
          </a:p>
        </p:txBody>
      </p:sp>
      <p:sp>
        <p:nvSpPr>
          <p:cNvPr id="3" name="Content Placeholder 2"/>
          <p:cNvSpPr>
            <a:spLocks noGrp="1"/>
          </p:cNvSpPr>
          <p:nvPr>
            <p:ph idx="1" hasCustomPrompt="1"/>
          </p:nvPr>
        </p:nvSpPr>
        <p:spPr>
          <a:xfrm>
            <a:off x="415636" y="1047418"/>
            <a:ext cx="10938164" cy="5129545"/>
          </a:xfrm>
        </p:spPr>
        <p:txBody>
          <a:bodyPr>
            <a:normAutofit/>
          </a:bodyPr>
          <a:lstStyle>
            <a:lvl1pPr>
              <a:lnSpc>
                <a:spcPct val="130000"/>
              </a:lnSpc>
              <a:defRPr sz="2800"/>
            </a:lvl1pPr>
            <a:lvl2pPr>
              <a:lnSpc>
                <a:spcPct val="130000"/>
              </a:lnSpc>
              <a:defRPr sz="2800"/>
            </a:lvl2pPr>
            <a:lvl3pPr>
              <a:lnSpc>
                <a:spcPct val="130000"/>
              </a:lnSpc>
              <a:defRPr sz="2800"/>
            </a:lvl3pPr>
            <a:lvl4pPr>
              <a:lnSpc>
                <a:spcPct val="130000"/>
              </a:lnSpc>
              <a:defRPr sz="2800"/>
            </a:lvl4pPr>
            <a:lvl5pPr>
              <a:lnSpc>
                <a:spcPct val="130000"/>
              </a:lnSpc>
              <a:defRPr sz="28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cxnSp>
        <p:nvCxnSpPr>
          <p:cNvPr id="7" name="直接连接符 6"/>
          <p:cNvCxnSpPr/>
          <p:nvPr userDrawn="1"/>
        </p:nvCxnSpPr>
        <p:spPr>
          <a:xfrm>
            <a:off x="289236" y="918879"/>
            <a:ext cx="1167619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53.xml"/><Relationship Id="rId7"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59.xml"/><Relationship Id="rId7" Type="http://schemas.openxmlformats.org/officeDocument/2006/relationships/image" Target="../media/image6.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2.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s>
</file>

<file path=ppt/slides/_rels/slide1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0.xml"/><Relationship Id="rId1" Type="http://schemas.openxmlformats.org/officeDocument/2006/relationships/tags" Target="../tags/tag68.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notesSlide" Target="../notesSlides/notesSlide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tags" Target="../tags/tag14.xml"/><Relationship Id="rId4" Type="http://schemas.openxmlformats.org/officeDocument/2006/relationships/tags" Target="../tags/tag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video" Target="../media/media1.mp4"/></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s/_rels/slide8.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7.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50.xml"/><Relationship Id="rId5" Type="http://schemas.openxmlformats.org/officeDocument/2006/relationships/tags" Target="../tags/tag31.xml"/><Relationship Id="rId10"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13" Type="http://schemas.openxmlformats.org/officeDocument/2006/relationships/tags" Target="../tags/tag49.xml"/><Relationship Id="rId18" Type="http://schemas.openxmlformats.org/officeDocument/2006/relationships/image" Target="../media/image17.png"/><Relationship Id="rId26" Type="http://schemas.openxmlformats.org/officeDocument/2006/relationships/tags" Target="../tags/tag69.xml"/><Relationship Id="rId3" Type="http://schemas.openxmlformats.org/officeDocument/2006/relationships/tags" Target="../tags/tag39.xml"/><Relationship Id="rId21" Type="http://schemas.openxmlformats.org/officeDocument/2006/relationships/image" Target="../media/image19.pn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image" Target="../media/image16.png"/><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tags" Target="../tags/tag38.xml"/><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tags" Target="../tags/tag36.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tags" Target="../tags/tag660.xml"/><Relationship Id="rId32" Type="http://schemas.openxmlformats.org/officeDocument/2006/relationships/tags" Target="../tags/tag75.xml"/><Relationship Id="rId5" Type="http://schemas.openxmlformats.org/officeDocument/2006/relationships/tags" Target="../tags/tag41.xml"/><Relationship Id="rId15" Type="http://schemas.openxmlformats.org/officeDocument/2006/relationships/slideLayout" Target="../slideLayouts/slideLayout2.xml"/><Relationship Id="rId23" Type="http://schemas.openxmlformats.org/officeDocument/2006/relationships/image" Target="../media/image21.png"/><Relationship Id="rId28" Type="http://schemas.openxmlformats.org/officeDocument/2006/relationships/tags" Target="../tags/tag71.xml"/><Relationship Id="rId10" Type="http://schemas.openxmlformats.org/officeDocument/2006/relationships/tags" Target="../tags/tag46.xml"/><Relationship Id="rId19" Type="http://schemas.openxmlformats.org/officeDocument/2006/relationships/tags" Target="../tags/tag630.xml"/><Relationship Id="rId31" Type="http://schemas.openxmlformats.org/officeDocument/2006/relationships/image" Target="../media/image25.pn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tags" Target="../tags/tag73.xml"/><Relationship Id="rId8" Type="http://schemas.openxmlformats.org/officeDocument/2006/relationships/tags" Target="../tags/tag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844731" y="1789747"/>
            <a:ext cx="11146972" cy="3174139"/>
          </a:xfrm>
        </p:spPr>
        <p:txBody>
          <a:bodyPr vert="horz" wrap="square" lIns="90000" tIns="46800" rIns="90000" bIns="46800" numCol="1" rtlCol="0" anchor="ctr" anchorCtr="0" compatLnSpc="1">
            <a:normAutofit/>
            <a:scene3d>
              <a:camera prst="orthographicFront"/>
              <a:lightRig rig="threePt" dir="t"/>
            </a:scene3d>
          </a:bodyPr>
          <a:lstStyle/>
          <a:p>
            <a:pPr lvl="0" algn="ctr" eaLnBrk="1" fontAlgn="auto" hangingPunct="1">
              <a:lnSpc>
                <a:spcPct val="150000"/>
              </a:lnSpc>
              <a:defRPr/>
            </a:pP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本文档参考</a:t>
            </a:r>
            <a:r>
              <a:rPr lang="en-US" altLang="zh-CN"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2023</a:t>
            </a: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r>
              <a:rPr lang="en-US" altLang="zh-CN"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CUPT</a:t>
            </a: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省赛答辩作品</a:t>
            </a:r>
            <a:br>
              <a:rPr lang="en-US" altLang="zh-CN"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b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篇幅和内容均有删减</a:t>
            </a:r>
            <a:br>
              <a:rPr lang="en-US" altLang="zh-CN"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br>
            <a:r>
              <a:rPr lang="zh-CN" altLang="en-US" sz="4000" b="1" noProof="1">
                <a:ln w="9525">
                  <a:solidFill>
                    <a:schemeClr val="bg1"/>
                  </a:solidFill>
                  <a:prstDash val="solid"/>
                </a:ln>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仅供参考！</a:t>
            </a:r>
          </a:p>
        </p:txBody>
      </p:sp>
    </p:spTree>
    <p:custDataLst>
      <p:tags r:id="rId1"/>
    </p:custDataLst>
    <p:extLst>
      <p:ext uri="{BB962C8B-B14F-4D97-AF65-F5344CB8AC3E}">
        <p14:creationId xmlns:p14="http://schemas.microsoft.com/office/powerpoint/2010/main" val="3021061443"/>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四、实验与数据分析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10</a:t>
            </a:fld>
            <a:endParaRPr lang="zh-CN" altLang="en-US" strike="noStrike" noProof="1"/>
          </a:p>
        </p:txBody>
      </p:sp>
      <p:sp>
        <p:nvSpPr>
          <p:cNvPr id="3" name="文本框 2"/>
          <p:cNvSpPr txBox="1"/>
          <p:nvPr>
            <p:custDataLst>
              <p:tags r:id="rId1"/>
            </p:custDataLst>
          </p:nvPr>
        </p:nvSpPr>
        <p:spPr>
          <a:xfrm>
            <a:off x="339090" y="1096060"/>
            <a:ext cx="6430296" cy="521970"/>
          </a:xfrm>
          <a:prstGeom prst="rect">
            <a:avLst/>
          </a:prstGeom>
          <a:noFill/>
        </p:spPr>
        <p:txBody>
          <a:bodyPr wrap="square">
            <a:spAutoFit/>
          </a:bodyPr>
          <a:lstStyle/>
          <a:p>
            <a:r>
              <a:rPr lang="en-US" altLang="zh-CN" sz="2800" b="1" dirty="0">
                <a:solidFill>
                  <a:srgbClr val="9D2434"/>
                </a:solidFill>
                <a:latin typeface="微软雅黑" panose="020B0503020204020204" pitchFamily="34" charset="-122"/>
                <a:ea typeface="微软雅黑" panose="020B0503020204020204" pitchFamily="34" charset="-122"/>
              </a:rPr>
              <a:t>4.1 </a:t>
            </a:r>
            <a:r>
              <a:rPr lang="zh-CN" altLang="en-US" sz="2800" b="1" dirty="0">
                <a:solidFill>
                  <a:srgbClr val="9D2434"/>
                </a:solidFill>
                <a:latin typeface="微软雅黑" panose="020B0503020204020204" pitchFamily="34" charset="-122"/>
                <a:ea typeface="微软雅黑" panose="020B0503020204020204" pitchFamily="34" charset="-122"/>
              </a:rPr>
              <a:t>实验器材</a:t>
            </a:r>
          </a:p>
        </p:txBody>
      </p:sp>
      <p:sp>
        <p:nvSpPr>
          <p:cNvPr id="5" name="文本框 4"/>
          <p:cNvSpPr txBox="1"/>
          <p:nvPr>
            <p:custDataLst>
              <p:tags r:id="rId2"/>
            </p:custDataLst>
          </p:nvPr>
        </p:nvSpPr>
        <p:spPr>
          <a:xfrm>
            <a:off x="193040" y="1617980"/>
            <a:ext cx="7327900" cy="2644140"/>
          </a:xfrm>
          <a:prstGeom prst="rect">
            <a:avLst/>
          </a:prstGeom>
          <a:noFill/>
        </p:spPr>
        <p:txBody>
          <a:bodyPr wrap="square" rtlCol="0">
            <a:noAutofit/>
          </a:bodyPr>
          <a:lstStyle/>
          <a:p>
            <a:pPr indent="266700" algn="just" fontAlgn="auto">
              <a:lnSpc>
                <a:spcPct val="120000"/>
              </a:lnSpc>
            </a:pPr>
            <a:r>
              <a:rPr lang="en-US" altLang="zh-CN" sz="2800" kern="100" dirty="0">
                <a:solidFill>
                  <a:srgbClr val="000000"/>
                </a:solidFill>
                <a:effectLst/>
                <a:latin typeface="黑体" panose="02010609060101010101" pitchFamily="49" charset="-122"/>
                <a:ea typeface="黑体" panose="02010609060101010101" pitchFamily="49" charset="-122"/>
                <a:cs typeface="黑体" panose="02010609060101010101" pitchFamily="49" charset="-122"/>
              </a:rPr>
              <a:t>1</a:t>
            </a:r>
            <a:r>
              <a:rPr lang="zh-CN" altLang="en-US" sz="2800" b="1" kern="100" dirty="0">
                <a:solidFill>
                  <a:srgbClr val="000000"/>
                </a:solidFill>
                <a:effectLst/>
                <a:latin typeface="黑体" panose="02010609060101010101" pitchFamily="49" charset="-122"/>
                <a:ea typeface="黑体" panose="02010609060101010101" pitchFamily="49" charset="-122"/>
                <a:cs typeface="黑体" panose="02010609060101010101" pitchFamily="49" charset="-122"/>
              </a:rPr>
              <a:t>、</a:t>
            </a:r>
            <a:r>
              <a:rPr lang="zh-CN" sz="2800" b="1" kern="100" dirty="0">
                <a:solidFill>
                  <a:srgbClr val="000000"/>
                </a:solidFill>
                <a:effectLst/>
                <a:latin typeface="黑体" panose="02010609060101010101" pitchFamily="49" charset="-122"/>
                <a:ea typeface="黑体" panose="02010609060101010101" pitchFamily="49" charset="-122"/>
                <a:cs typeface="黑体" panose="02010609060101010101" pitchFamily="49" charset="-122"/>
              </a:rPr>
              <a:t>金属弹簧片（材质，长度不同）</a:t>
            </a:r>
            <a:endParaRPr lang="zh-CN" altLang="zh-CN" sz="2800" b="1" kern="100" dirty="0">
              <a:effectLst/>
              <a:latin typeface="黑体" panose="02010609060101010101" pitchFamily="49" charset="-122"/>
              <a:ea typeface="黑体" panose="02010609060101010101" pitchFamily="49" charset="-122"/>
              <a:cs typeface="黑体" panose="02010609060101010101" pitchFamily="49" charset="-122"/>
            </a:endParaRPr>
          </a:p>
          <a:p>
            <a:pPr indent="266700" algn="just" fontAlgn="auto">
              <a:lnSpc>
                <a:spcPct val="120000"/>
              </a:lnSpc>
            </a:pPr>
            <a:r>
              <a:rPr lang="en-US" altLang="zh-CN" sz="2800" kern="100" dirty="0">
                <a:solidFill>
                  <a:srgbClr val="000000"/>
                </a:solidFill>
                <a:latin typeface="黑体" panose="02010609060101010101" pitchFamily="49" charset="-122"/>
                <a:ea typeface="黑体" panose="02010609060101010101" pitchFamily="49" charset="-122"/>
                <a:cs typeface="黑体" panose="02010609060101010101" pitchFamily="49" charset="-122"/>
              </a:rPr>
              <a:t>2</a:t>
            </a:r>
            <a:r>
              <a:rPr lang="zh-CN" altLang="en-US" sz="2800" kern="100" dirty="0">
                <a:solidFill>
                  <a:srgbClr val="000000"/>
                </a:solidFill>
                <a:latin typeface="黑体" panose="02010609060101010101" pitchFamily="49" charset="-122"/>
                <a:ea typeface="黑体" panose="02010609060101010101" pitchFamily="49" charset="-122"/>
                <a:cs typeface="黑体" panose="02010609060101010101" pitchFamily="49" charset="-122"/>
              </a:rPr>
              <a:t>、</a:t>
            </a:r>
            <a:r>
              <a:rPr lang="zh-CN" altLang="en-US" sz="2800" b="1" kern="100" dirty="0">
                <a:solidFill>
                  <a:srgbClr val="000000"/>
                </a:solidFill>
                <a:latin typeface="黑体" panose="02010609060101010101" pitchFamily="49" charset="-122"/>
                <a:ea typeface="黑体" panose="02010609060101010101" pitchFamily="49" charset="-122"/>
                <a:cs typeface="黑体" panose="02010609060101010101" pitchFamily="49" charset="-122"/>
              </a:rPr>
              <a:t>圆柱形</a:t>
            </a:r>
            <a:r>
              <a:rPr lang="zh-CN" altLang="en-US" sz="2800" b="1" kern="100" dirty="0">
                <a:solidFill>
                  <a:srgbClr val="000000"/>
                </a:solidFill>
                <a:effectLst/>
                <a:latin typeface="黑体" panose="02010609060101010101" pitchFamily="49" charset="-122"/>
                <a:ea typeface="黑体" panose="02010609060101010101" pitchFamily="49" charset="-122"/>
                <a:cs typeface="黑体" panose="02010609060101010101" pitchFamily="49" charset="-122"/>
              </a:rPr>
              <a:t>磁铁（铷铁棚磁铁，铁氧体磁铁）</a:t>
            </a:r>
          </a:p>
          <a:p>
            <a:pPr indent="266700" algn="just" fontAlgn="auto">
              <a:lnSpc>
                <a:spcPct val="120000"/>
              </a:lnSpc>
            </a:pP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3</a:t>
            </a:r>
            <a:r>
              <a:rPr lang="zh-CN" altLang="en-US" sz="2800" kern="100" dirty="0">
                <a:effectLst/>
                <a:latin typeface="黑体" panose="02010609060101010101" pitchFamily="49" charset="-122"/>
                <a:ea typeface="黑体" panose="02010609060101010101" pitchFamily="49" charset="-122"/>
                <a:cs typeface="黑体" panose="02010609060101010101" pitchFamily="49" charset="-122"/>
              </a:rPr>
              <a:t>、</a:t>
            </a:r>
            <a:r>
              <a:rPr lang="zh-CN" altLang="en-US" sz="2800" b="1" kern="100" dirty="0">
                <a:effectLst/>
                <a:latin typeface="黑体" panose="02010609060101010101" pitchFamily="49" charset="-122"/>
                <a:ea typeface="黑体" panose="02010609060101010101" pitchFamily="49" charset="-122"/>
                <a:cs typeface="黑体" panose="02010609060101010101" pitchFamily="49" charset="-122"/>
              </a:rPr>
              <a:t>可移动间距的固定</a:t>
            </a:r>
            <a:r>
              <a:rPr lang="zh-CN" altLang="zh-CN" sz="2800" b="1" kern="100" dirty="0">
                <a:effectLst/>
                <a:latin typeface="黑体" panose="02010609060101010101" pitchFamily="49" charset="-122"/>
                <a:ea typeface="黑体" panose="02010609060101010101" pitchFamily="49" charset="-122"/>
                <a:cs typeface="黑体" panose="02010609060101010101" pitchFamily="49" charset="-122"/>
              </a:rPr>
              <a:t>非磁性底座</a:t>
            </a:r>
          </a:p>
          <a:p>
            <a:pPr indent="266700" algn="just" fontAlgn="auto">
              <a:lnSpc>
                <a:spcPct val="12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4</a:t>
            </a:r>
            <a:r>
              <a:rPr lang="zh-CN" altLang="en-US" sz="2800" b="1" dirty="0">
                <a:latin typeface="黑体" panose="02010609060101010101" pitchFamily="49" charset="-122"/>
                <a:ea typeface="黑体" panose="02010609060101010101" pitchFamily="49" charset="-122"/>
                <a:cs typeface="黑体" panose="02010609060101010101" pitchFamily="49" charset="-122"/>
              </a:rPr>
              <a:t>、直尺</a:t>
            </a:r>
          </a:p>
          <a:p>
            <a:pPr indent="266700" algn="just" fontAlgn="auto">
              <a:lnSpc>
                <a:spcPct val="12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5</a:t>
            </a:r>
            <a:r>
              <a:rPr lang="zh-CN" altLang="en-US" sz="2800" b="1" dirty="0">
                <a:latin typeface="黑体" panose="02010609060101010101" pitchFamily="49" charset="-122"/>
                <a:ea typeface="黑体" panose="02010609060101010101" pitchFamily="49" charset="-122"/>
                <a:cs typeface="黑体" panose="02010609060101010101" pitchFamily="49" charset="-122"/>
              </a:rPr>
              <a:t>、量角器</a:t>
            </a:r>
          </a:p>
          <a:p>
            <a:pPr indent="266700" algn="just"/>
            <a:endParaRPr lang="zh-CN" altLang="en-US" sz="2800" b="1" dirty="0">
              <a:latin typeface="Times New Roman" panose="02020603050405020304" pitchFamily="18" charset="0"/>
              <a:ea typeface="+mn-ea"/>
              <a:cs typeface="Times New Roman" panose="02020603050405020304" pitchFamily="18" charset="0"/>
            </a:endParaRPr>
          </a:p>
          <a:p>
            <a:pPr indent="266700" algn="just"/>
            <a:endParaRPr lang="zh-CN" altLang="en-US" sz="2800" b="1" dirty="0">
              <a:latin typeface="Times New Roman" panose="02020603050405020304" pitchFamily="18" charset="0"/>
              <a:ea typeface="+mn-ea"/>
              <a:cs typeface="Times New Roman" panose="02020603050405020304" pitchFamily="18" charset="0"/>
            </a:endParaRPr>
          </a:p>
        </p:txBody>
      </p:sp>
      <p:pic>
        <p:nvPicPr>
          <p:cNvPr id="7" name="图片 6" descr="IMG_20230412_073931"/>
          <p:cNvPicPr>
            <a:picLocks noChangeAspect="1"/>
          </p:cNvPicPr>
          <p:nvPr>
            <p:custDataLst>
              <p:tags r:id="rId3"/>
            </p:custDataLst>
          </p:nvPr>
        </p:nvPicPr>
        <p:blipFill>
          <a:blip r:embed="rId8"/>
          <a:stretch>
            <a:fillRect/>
          </a:stretch>
        </p:blipFill>
        <p:spPr>
          <a:xfrm>
            <a:off x="8609965" y="1096010"/>
            <a:ext cx="2286635" cy="1623695"/>
          </a:xfrm>
          <a:prstGeom prst="rect">
            <a:avLst/>
          </a:prstGeom>
        </p:spPr>
      </p:pic>
      <p:pic>
        <p:nvPicPr>
          <p:cNvPr id="9" name="图片 8" descr="IMG_20230412_075353"/>
          <p:cNvPicPr>
            <a:picLocks noChangeAspect="1"/>
          </p:cNvPicPr>
          <p:nvPr>
            <p:custDataLst>
              <p:tags r:id="rId4"/>
            </p:custDataLst>
          </p:nvPr>
        </p:nvPicPr>
        <p:blipFill>
          <a:blip r:embed="rId9"/>
          <a:stretch>
            <a:fillRect/>
          </a:stretch>
        </p:blipFill>
        <p:spPr>
          <a:xfrm>
            <a:off x="8610600" y="2834640"/>
            <a:ext cx="2286000" cy="1605280"/>
          </a:xfrm>
          <a:prstGeom prst="rect">
            <a:avLst/>
          </a:prstGeom>
        </p:spPr>
      </p:pic>
      <p:graphicFrame>
        <p:nvGraphicFramePr>
          <p:cNvPr id="8" name="表格 7"/>
          <p:cNvGraphicFramePr/>
          <p:nvPr>
            <p:custDataLst>
              <p:tags r:id="rId5"/>
            </p:custDataLst>
          </p:nvPr>
        </p:nvGraphicFramePr>
        <p:xfrm>
          <a:off x="859790" y="4544060"/>
          <a:ext cx="5821680" cy="1920240"/>
        </p:xfrm>
        <a:graphic>
          <a:graphicData uri="http://schemas.openxmlformats.org/drawingml/2006/table">
            <a:tbl>
              <a:tblPr firstRow="1" bandRow="1">
                <a:tableStyleId>{5C22544A-7EE6-4342-B048-85BDC9FD1C3A}</a:tableStyleId>
              </a:tblPr>
              <a:tblGrid>
                <a:gridCol w="970280">
                  <a:extLst>
                    <a:ext uri="{9D8B030D-6E8A-4147-A177-3AD203B41FA5}">
                      <a16:colId xmlns:a16="http://schemas.microsoft.com/office/drawing/2014/main" val="20000"/>
                    </a:ext>
                  </a:extLst>
                </a:gridCol>
                <a:gridCol w="970280">
                  <a:extLst>
                    <a:ext uri="{9D8B030D-6E8A-4147-A177-3AD203B41FA5}">
                      <a16:colId xmlns:a16="http://schemas.microsoft.com/office/drawing/2014/main" val="20001"/>
                    </a:ext>
                  </a:extLst>
                </a:gridCol>
                <a:gridCol w="970280">
                  <a:extLst>
                    <a:ext uri="{9D8B030D-6E8A-4147-A177-3AD203B41FA5}">
                      <a16:colId xmlns:a16="http://schemas.microsoft.com/office/drawing/2014/main" val="20002"/>
                    </a:ext>
                  </a:extLst>
                </a:gridCol>
                <a:gridCol w="970280">
                  <a:extLst>
                    <a:ext uri="{9D8B030D-6E8A-4147-A177-3AD203B41FA5}">
                      <a16:colId xmlns:a16="http://schemas.microsoft.com/office/drawing/2014/main" val="20003"/>
                    </a:ext>
                  </a:extLst>
                </a:gridCol>
                <a:gridCol w="970280">
                  <a:extLst>
                    <a:ext uri="{9D8B030D-6E8A-4147-A177-3AD203B41FA5}">
                      <a16:colId xmlns:a16="http://schemas.microsoft.com/office/drawing/2014/main" val="20004"/>
                    </a:ext>
                  </a:extLst>
                </a:gridCol>
                <a:gridCol w="970280">
                  <a:extLst>
                    <a:ext uri="{9D8B030D-6E8A-4147-A177-3AD203B41FA5}">
                      <a16:colId xmlns:a16="http://schemas.microsoft.com/office/drawing/2014/main" val="20005"/>
                    </a:ext>
                  </a:extLst>
                </a:gridCol>
              </a:tblGrid>
              <a:tr h="640080">
                <a:tc>
                  <a:txBody>
                    <a:bodyPr/>
                    <a:lstStyle/>
                    <a:p>
                      <a:pPr>
                        <a:buNone/>
                      </a:pPr>
                      <a:r>
                        <a:rPr lang="zh-CN" altLang="en-US"/>
                        <a:t>弹片材质</a:t>
                      </a:r>
                    </a:p>
                  </a:txBody>
                  <a:tcPr/>
                </a:tc>
                <a:tc>
                  <a:txBody>
                    <a:bodyPr/>
                    <a:lstStyle/>
                    <a:p>
                      <a:pPr>
                        <a:buNone/>
                      </a:pPr>
                      <a:r>
                        <a:rPr lang="en-US" altLang="zh-CN"/>
                        <a:t>1</a:t>
                      </a:r>
                    </a:p>
                  </a:txBody>
                  <a:tcPr/>
                </a:tc>
                <a:tc>
                  <a:txBody>
                    <a:bodyPr/>
                    <a:lstStyle/>
                    <a:p>
                      <a:pPr>
                        <a:buNone/>
                      </a:pPr>
                      <a:r>
                        <a:rPr lang="en-US" altLang="zh-CN"/>
                        <a:t>2</a:t>
                      </a:r>
                    </a:p>
                  </a:txBody>
                  <a:tcPr/>
                </a:tc>
                <a:tc>
                  <a:txBody>
                    <a:bodyPr/>
                    <a:lstStyle/>
                    <a:p>
                      <a:pPr>
                        <a:buNone/>
                      </a:pPr>
                      <a:r>
                        <a:rPr lang="en-US" altLang="zh-CN"/>
                        <a:t>3</a:t>
                      </a:r>
                    </a:p>
                  </a:txBody>
                  <a:tcPr/>
                </a:tc>
                <a:tc>
                  <a:txBody>
                    <a:bodyPr/>
                    <a:lstStyle/>
                    <a:p>
                      <a:pPr>
                        <a:buNone/>
                      </a:pPr>
                      <a:r>
                        <a:rPr lang="en-US" altLang="zh-CN"/>
                        <a:t>4</a:t>
                      </a:r>
                    </a:p>
                  </a:txBody>
                  <a:tcPr/>
                </a:tc>
                <a:tc>
                  <a:txBody>
                    <a:bodyPr/>
                    <a:lstStyle/>
                    <a:p>
                      <a:pPr>
                        <a:buNone/>
                      </a:pPr>
                      <a:r>
                        <a:rPr lang="en-US" altLang="zh-CN" dirty="0"/>
                        <a:t>5</a:t>
                      </a:r>
                    </a:p>
                  </a:txBody>
                  <a:tcPr/>
                </a:tc>
                <a:extLst>
                  <a:ext uri="{0D108BD9-81ED-4DB2-BD59-A6C34878D82A}">
                    <a16:rowId xmlns:a16="http://schemas.microsoft.com/office/drawing/2014/main" val="10000"/>
                  </a:ext>
                </a:extLst>
              </a:tr>
              <a:tr h="640080">
                <a:tc>
                  <a:txBody>
                    <a:bodyPr/>
                    <a:lstStyle/>
                    <a:p>
                      <a:pPr>
                        <a:buNone/>
                      </a:pPr>
                      <a:r>
                        <a:rPr lang="zh-CN" altLang="en-US"/>
                        <a:t>杨氏模量</a:t>
                      </a:r>
                      <a:r>
                        <a:rPr lang="en-US" altLang="zh-CN"/>
                        <a:t>E/pa</a:t>
                      </a:r>
                      <a:endParaRPr lang="zh-CN" altLang="en-US"/>
                    </a:p>
                  </a:txBody>
                  <a:tcPr/>
                </a:tc>
                <a:tc>
                  <a:txBody>
                    <a:bodyPr/>
                    <a:lstStyle/>
                    <a:p>
                      <a:pPr>
                        <a:buNone/>
                      </a:pPr>
                      <a:r>
                        <a:rPr lang="en-US" altLang="zh-CN"/>
                        <a:t>200</a:t>
                      </a:r>
                    </a:p>
                  </a:txBody>
                  <a:tcPr/>
                </a:tc>
                <a:tc>
                  <a:txBody>
                    <a:bodyPr/>
                    <a:lstStyle/>
                    <a:p>
                      <a:pPr>
                        <a:buNone/>
                      </a:pPr>
                      <a:r>
                        <a:rPr lang="en-US" altLang="zh-CN"/>
                        <a:t>205</a:t>
                      </a:r>
                    </a:p>
                  </a:txBody>
                  <a:tcPr/>
                </a:tc>
                <a:tc>
                  <a:txBody>
                    <a:bodyPr/>
                    <a:lstStyle/>
                    <a:p>
                      <a:pPr>
                        <a:buNone/>
                      </a:pPr>
                      <a:r>
                        <a:rPr lang="en-US" altLang="zh-CN"/>
                        <a:t>206</a:t>
                      </a:r>
                    </a:p>
                  </a:txBody>
                  <a:tcPr/>
                </a:tc>
                <a:tc>
                  <a:txBody>
                    <a:bodyPr/>
                    <a:lstStyle/>
                    <a:p>
                      <a:pPr>
                        <a:buNone/>
                      </a:pPr>
                      <a:r>
                        <a:rPr lang="en-US" altLang="zh-CN"/>
                        <a:t>207</a:t>
                      </a:r>
                    </a:p>
                  </a:txBody>
                  <a:tcPr/>
                </a:tc>
                <a:tc>
                  <a:txBody>
                    <a:bodyPr/>
                    <a:lstStyle/>
                    <a:p>
                      <a:pPr>
                        <a:buNone/>
                      </a:pPr>
                      <a:r>
                        <a:rPr lang="en-US" altLang="zh-CN"/>
                        <a:t>210</a:t>
                      </a:r>
                    </a:p>
                  </a:txBody>
                  <a:tcPr/>
                </a:tc>
                <a:extLst>
                  <a:ext uri="{0D108BD9-81ED-4DB2-BD59-A6C34878D82A}">
                    <a16:rowId xmlns:a16="http://schemas.microsoft.com/office/drawing/2014/main" val="10001"/>
                  </a:ext>
                </a:extLst>
              </a:tr>
              <a:tr h="640080">
                <a:tc>
                  <a:txBody>
                    <a:bodyPr/>
                    <a:lstStyle/>
                    <a:p>
                      <a:pPr>
                        <a:buNone/>
                      </a:pPr>
                      <a:r>
                        <a:rPr lang="zh-CN" altLang="en-US"/>
                        <a:t>泊松比</a:t>
                      </a:r>
                    </a:p>
                  </a:txBody>
                  <a:tcPr/>
                </a:tc>
                <a:tc>
                  <a:txBody>
                    <a:bodyPr/>
                    <a:lstStyle/>
                    <a:p>
                      <a:pPr>
                        <a:buNone/>
                      </a:pPr>
                      <a:r>
                        <a:rPr lang="en-US" altLang="zh-CN"/>
                        <a:t>0.25</a:t>
                      </a:r>
                    </a:p>
                  </a:txBody>
                  <a:tcPr/>
                </a:tc>
                <a:tc>
                  <a:txBody>
                    <a:bodyPr/>
                    <a:lstStyle/>
                    <a:p>
                      <a:pPr>
                        <a:buNone/>
                      </a:pPr>
                      <a:r>
                        <a:rPr lang="en-US" altLang="zh-CN"/>
                        <a:t>0.26</a:t>
                      </a:r>
                    </a:p>
                  </a:txBody>
                  <a:tcPr/>
                </a:tc>
                <a:tc>
                  <a:txBody>
                    <a:bodyPr/>
                    <a:lstStyle/>
                    <a:p>
                      <a:pPr>
                        <a:buNone/>
                      </a:pPr>
                      <a:r>
                        <a:rPr lang="en-US" altLang="zh-CN"/>
                        <a:t>0.27</a:t>
                      </a:r>
                    </a:p>
                  </a:txBody>
                  <a:tcPr/>
                </a:tc>
                <a:tc>
                  <a:txBody>
                    <a:bodyPr/>
                    <a:lstStyle/>
                    <a:p>
                      <a:pPr>
                        <a:buNone/>
                      </a:pPr>
                      <a:r>
                        <a:rPr lang="en-US" altLang="zh-CN"/>
                        <a:t>/</a:t>
                      </a:r>
                    </a:p>
                  </a:txBody>
                  <a:tcPr/>
                </a:tc>
                <a:tc>
                  <a:txBody>
                    <a:bodyPr/>
                    <a:lstStyle/>
                    <a:p>
                      <a:pPr>
                        <a:buNone/>
                      </a:pPr>
                      <a:r>
                        <a:rPr lang="en-US" altLang="zh-CN" dirty="0"/>
                        <a:t>0.30</a:t>
                      </a:r>
                    </a:p>
                  </a:txBody>
                  <a:tcPr/>
                </a:tc>
                <a:extLst>
                  <a:ext uri="{0D108BD9-81ED-4DB2-BD59-A6C34878D82A}">
                    <a16:rowId xmlns:a16="http://schemas.microsoft.com/office/drawing/2014/main" val="10002"/>
                  </a:ext>
                </a:extLst>
              </a:tr>
            </a:tbl>
          </a:graphicData>
        </a:graphic>
      </p:graphicFrame>
      <p:sp>
        <p:nvSpPr>
          <p:cNvPr id="11" name="文本框 10"/>
          <p:cNvSpPr txBox="1"/>
          <p:nvPr>
            <p:custDataLst>
              <p:tags r:id="rId6"/>
            </p:custDataLst>
          </p:nvPr>
        </p:nvSpPr>
        <p:spPr>
          <a:xfrm>
            <a:off x="7166610" y="4554855"/>
            <a:ext cx="3872230" cy="2172335"/>
          </a:xfrm>
          <a:prstGeom prst="rect">
            <a:avLst/>
          </a:prstGeom>
          <a:noFill/>
        </p:spPr>
        <p:txBody>
          <a:bodyPr wrap="square" rtlCol="0">
            <a:noAutofit/>
          </a:bodyPr>
          <a:lstStyle/>
          <a:p>
            <a:pPr indent="0" fontAlgn="auto">
              <a:lnSpc>
                <a:spcPct val="120000"/>
              </a:lnSpc>
            </a:pP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实验前进行多次探究，其他控制变量的实验，选定弹片材质统一为</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号，磁铁材质为铁氧体，直径均为</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18mm</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，厚度为</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3mm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四、实验与数据分析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11</a:t>
            </a:fld>
            <a:endParaRPr lang="zh-CN" altLang="en-US" strike="noStrike" noProof="1"/>
          </a:p>
        </p:txBody>
      </p:sp>
      <p:pic>
        <p:nvPicPr>
          <p:cNvPr id="5" name="图片 4" descr="30cm长距离15cm"/>
          <p:cNvPicPr>
            <a:picLocks noChangeAspect="1"/>
          </p:cNvPicPr>
          <p:nvPr>
            <p:custDataLst>
              <p:tags r:id="rId1"/>
            </p:custDataLst>
          </p:nvPr>
        </p:nvPicPr>
        <p:blipFill>
          <a:blip r:embed="rId7"/>
          <a:stretch>
            <a:fillRect/>
          </a:stretch>
        </p:blipFill>
        <p:spPr>
          <a:xfrm>
            <a:off x="6489065" y="967105"/>
            <a:ext cx="5050790" cy="2951480"/>
          </a:xfrm>
          <a:prstGeom prst="rect">
            <a:avLst/>
          </a:prstGeom>
        </p:spPr>
      </p:pic>
      <p:sp>
        <p:nvSpPr>
          <p:cNvPr id="10" name="文本框 9"/>
          <p:cNvSpPr txBox="1"/>
          <p:nvPr>
            <p:custDataLst>
              <p:tags r:id="rId2"/>
            </p:custDataLst>
          </p:nvPr>
        </p:nvSpPr>
        <p:spPr>
          <a:xfrm>
            <a:off x="6746875" y="4674235"/>
            <a:ext cx="4792980" cy="1104265"/>
          </a:xfrm>
          <a:prstGeom prst="rect">
            <a:avLst/>
          </a:prstGeom>
          <a:noFill/>
        </p:spPr>
        <p:txBody>
          <a:bodyPr wrap="square" rtlCol="0">
            <a:noAutofit/>
          </a:bodyPr>
          <a:lstStyle/>
          <a:p>
            <a:pPr indent="0" fontAlgn="auto">
              <a:lnSpc>
                <a:spcPct val="120000"/>
              </a:lnSpc>
            </a:pPr>
            <a:r>
              <a:rPr lang="zh-CN" altLang="en-US" sz="2400" b="1"/>
              <a:t>结论：磁铁之间的距离越大振动幅度减小的速度越快即到达平衡位置的速度越快</a:t>
            </a:r>
          </a:p>
        </p:txBody>
      </p:sp>
      <p:pic>
        <p:nvPicPr>
          <p:cNvPr id="8" name="图片 7" descr="距离12.5"/>
          <p:cNvPicPr>
            <a:picLocks noChangeAspect="1"/>
          </p:cNvPicPr>
          <p:nvPr/>
        </p:nvPicPr>
        <p:blipFill>
          <a:blip r:embed="rId8"/>
          <a:stretch>
            <a:fillRect/>
          </a:stretch>
        </p:blipFill>
        <p:spPr>
          <a:xfrm>
            <a:off x="1224280" y="967105"/>
            <a:ext cx="4345940" cy="2829560"/>
          </a:xfrm>
          <a:prstGeom prst="rect">
            <a:avLst/>
          </a:prstGeom>
        </p:spPr>
      </p:pic>
      <p:pic>
        <p:nvPicPr>
          <p:cNvPr id="9" name="图片 8" descr="距离17.5"/>
          <p:cNvPicPr>
            <a:picLocks noChangeAspect="1"/>
          </p:cNvPicPr>
          <p:nvPr/>
        </p:nvPicPr>
        <p:blipFill>
          <a:blip r:embed="rId9"/>
          <a:stretch>
            <a:fillRect/>
          </a:stretch>
        </p:blipFill>
        <p:spPr>
          <a:xfrm>
            <a:off x="1224280" y="3854450"/>
            <a:ext cx="4505960" cy="2888615"/>
          </a:xfrm>
          <a:prstGeom prst="rect">
            <a:avLst/>
          </a:prstGeom>
        </p:spPr>
      </p:pic>
      <p:sp>
        <p:nvSpPr>
          <p:cNvPr id="6" name="文本框 5"/>
          <p:cNvSpPr txBox="1"/>
          <p:nvPr>
            <p:custDataLst>
              <p:tags r:id="rId3"/>
            </p:custDataLst>
          </p:nvPr>
        </p:nvSpPr>
        <p:spPr>
          <a:xfrm>
            <a:off x="8428990" y="3644265"/>
            <a:ext cx="1170305" cy="368300"/>
          </a:xfrm>
          <a:prstGeom prst="rect">
            <a:avLst/>
          </a:prstGeom>
          <a:noFill/>
        </p:spPr>
        <p:txBody>
          <a:bodyPr wrap="square" rtlCol="0">
            <a:spAutoFit/>
          </a:bodyPr>
          <a:lstStyle/>
          <a:p>
            <a:r>
              <a:rPr lang="zh-CN" altLang="en-US"/>
              <a:t>距离</a:t>
            </a:r>
            <a:r>
              <a:rPr lang="en-US" altLang="zh-CN"/>
              <a:t>15cm</a:t>
            </a:r>
          </a:p>
        </p:txBody>
      </p:sp>
      <p:sp>
        <p:nvSpPr>
          <p:cNvPr id="11" name="文本框 10"/>
          <p:cNvSpPr txBox="1"/>
          <p:nvPr>
            <p:custDataLst>
              <p:tags r:id="rId4"/>
            </p:custDataLst>
          </p:nvPr>
        </p:nvSpPr>
        <p:spPr>
          <a:xfrm>
            <a:off x="2905125" y="3644265"/>
            <a:ext cx="1398905" cy="342265"/>
          </a:xfrm>
          <a:prstGeom prst="rect">
            <a:avLst/>
          </a:prstGeom>
          <a:noFill/>
        </p:spPr>
        <p:txBody>
          <a:bodyPr wrap="square" rtlCol="0">
            <a:noAutofit/>
          </a:bodyPr>
          <a:lstStyle/>
          <a:p>
            <a:r>
              <a:rPr lang="zh-CN" altLang="en-US"/>
              <a:t>距离</a:t>
            </a:r>
            <a:r>
              <a:rPr lang="en-US" altLang="zh-CN"/>
              <a:t>12.5cm</a:t>
            </a:r>
          </a:p>
        </p:txBody>
      </p:sp>
      <p:sp>
        <p:nvSpPr>
          <p:cNvPr id="7" name="文本框 6"/>
          <p:cNvSpPr txBox="1"/>
          <p:nvPr>
            <p:custDataLst>
              <p:tags r:id="rId5"/>
            </p:custDataLst>
          </p:nvPr>
        </p:nvSpPr>
        <p:spPr>
          <a:xfrm>
            <a:off x="2726055" y="6497955"/>
            <a:ext cx="1342390" cy="360045"/>
          </a:xfrm>
          <a:prstGeom prst="rect">
            <a:avLst/>
          </a:prstGeom>
          <a:noFill/>
        </p:spPr>
        <p:txBody>
          <a:bodyPr wrap="square" rtlCol="0">
            <a:noAutofit/>
          </a:bodyPr>
          <a:lstStyle/>
          <a:p>
            <a:r>
              <a:rPr lang="zh-CN" altLang="en-US"/>
              <a:t>距离</a:t>
            </a:r>
            <a:r>
              <a:rPr lang="en-US" altLang="zh-CN"/>
              <a:t>17.5cm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四、实验与数据分析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12</a:t>
            </a:fld>
            <a:endParaRPr lang="zh-CN" altLang="en-US" strike="noStrike" noProof="1"/>
          </a:p>
        </p:txBody>
      </p:sp>
      <p:sp>
        <p:nvSpPr>
          <p:cNvPr id="10" name="文本框 9"/>
          <p:cNvSpPr txBox="1"/>
          <p:nvPr>
            <p:custDataLst>
              <p:tags r:id="rId1"/>
            </p:custDataLst>
          </p:nvPr>
        </p:nvSpPr>
        <p:spPr>
          <a:xfrm>
            <a:off x="871220" y="4342130"/>
            <a:ext cx="10673080" cy="548005"/>
          </a:xfrm>
          <a:prstGeom prst="rect">
            <a:avLst/>
          </a:prstGeom>
          <a:noFill/>
        </p:spPr>
        <p:txBody>
          <a:bodyPr wrap="square" rtlCol="0">
            <a:noAutofit/>
          </a:bodyPr>
          <a:lstStyle/>
          <a:p>
            <a:r>
              <a:rPr lang="zh-CN" altLang="en-US" sz="2400" b="1"/>
              <a:t>结论：弹片振动最大振幅与磁铁之间的距离成负相关，磁铁运动周期基本不变</a:t>
            </a:r>
          </a:p>
        </p:txBody>
      </p:sp>
      <p:graphicFrame>
        <p:nvGraphicFramePr>
          <p:cNvPr id="3" name="表格 2"/>
          <p:cNvGraphicFramePr/>
          <p:nvPr>
            <p:custDataLst>
              <p:tags r:id="rId2"/>
            </p:custDataLst>
          </p:nvPr>
        </p:nvGraphicFramePr>
        <p:xfrm>
          <a:off x="655320" y="1014095"/>
          <a:ext cx="3437255" cy="2468880"/>
        </p:xfrm>
        <a:graphic>
          <a:graphicData uri="http://schemas.openxmlformats.org/drawingml/2006/table">
            <a:tbl>
              <a:tblPr firstRow="1" bandRow="1">
                <a:tableStyleId>{5C22544A-7EE6-4342-B048-85BDC9FD1C3A}</a:tableStyleId>
              </a:tblPr>
              <a:tblGrid>
                <a:gridCol w="1200785">
                  <a:extLst>
                    <a:ext uri="{9D8B030D-6E8A-4147-A177-3AD203B41FA5}">
                      <a16:colId xmlns:a16="http://schemas.microsoft.com/office/drawing/2014/main" val="20000"/>
                    </a:ext>
                  </a:extLst>
                </a:gridCol>
                <a:gridCol w="1127760">
                  <a:extLst>
                    <a:ext uri="{9D8B030D-6E8A-4147-A177-3AD203B41FA5}">
                      <a16:colId xmlns:a16="http://schemas.microsoft.com/office/drawing/2014/main" val="20001"/>
                    </a:ext>
                  </a:extLst>
                </a:gridCol>
                <a:gridCol w="1108710">
                  <a:extLst>
                    <a:ext uri="{9D8B030D-6E8A-4147-A177-3AD203B41FA5}">
                      <a16:colId xmlns:a16="http://schemas.microsoft.com/office/drawing/2014/main" val="20002"/>
                    </a:ext>
                  </a:extLst>
                </a:gridCol>
              </a:tblGrid>
              <a:tr h="640080">
                <a:tc>
                  <a:txBody>
                    <a:bodyPr/>
                    <a:lstStyle/>
                    <a:p>
                      <a:pPr>
                        <a:buNone/>
                      </a:pPr>
                      <a:r>
                        <a:rPr lang="zh-CN" altLang="en-US"/>
                        <a:t>磁铁之间距离（</a:t>
                      </a:r>
                      <a:r>
                        <a:rPr lang="en-US" altLang="zh-CN"/>
                        <a:t>cm</a:t>
                      </a:r>
                      <a:r>
                        <a:rPr lang="zh-CN" altLang="en-US"/>
                        <a:t>）</a:t>
                      </a:r>
                    </a:p>
                  </a:txBody>
                  <a:tcPr/>
                </a:tc>
                <a:tc>
                  <a:txBody>
                    <a:bodyPr/>
                    <a:lstStyle/>
                    <a:p>
                      <a:pPr algn="ctr">
                        <a:buNone/>
                      </a:pPr>
                      <a:r>
                        <a:rPr lang="zh-CN" altLang="en-US"/>
                        <a:t>最大振幅（</a:t>
                      </a:r>
                      <a:r>
                        <a:rPr lang="en-US" altLang="zh-CN"/>
                        <a:t>cm</a:t>
                      </a:r>
                      <a:r>
                        <a:rPr lang="zh-CN" altLang="en-US"/>
                        <a:t>）</a:t>
                      </a:r>
                    </a:p>
                  </a:txBody>
                  <a:tcPr/>
                </a:tc>
                <a:tc>
                  <a:txBody>
                    <a:bodyPr/>
                    <a:lstStyle/>
                    <a:p>
                      <a:pPr>
                        <a:buNone/>
                      </a:pPr>
                      <a:r>
                        <a:rPr lang="zh-CN" altLang="en-US"/>
                        <a:t>周期（</a:t>
                      </a:r>
                      <a:r>
                        <a:rPr lang="en-US" altLang="zh-CN"/>
                        <a:t>s</a:t>
                      </a:r>
                      <a:r>
                        <a:rPr lang="zh-CN" altLang="en-US"/>
                        <a:t>）</a:t>
                      </a:r>
                    </a:p>
                  </a:txBody>
                  <a:tcPr/>
                </a:tc>
                <a:extLst>
                  <a:ext uri="{0D108BD9-81ED-4DB2-BD59-A6C34878D82A}">
                    <a16:rowId xmlns:a16="http://schemas.microsoft.com/office/drawing/2014/main" val="10000"/>
                  </a:ext>
                </a:extLst>
              </a:tr>
              <a:tr h="365760">
                <a:tc>
                  <a:txBody>
                    <a:bodyPr/>
                    <a:lstStyle/>
                    <a:p>
                      <a:pPr>
                        <a:buNone/>
                      </a:pPr>
                      <a:r>
                        <a:rPr lang="en-US" altLang="zh-CN"/>
                        <a:t>10</a:t>
                      </a:r>
                    </a:p>
                  </a:txBody>
                  <a:tcPr/>
                </a:tc>
                <a:tc>
                  <a:txBody>
                    <a:bodyPr/>
                    <a:lstStyle/>
                    <a:p>
                      <a:pPr>
                        <a:buNone/>
                      </a:pPr>
                      <a:r>
                        <a:rPr lang="en-US" altLang="zh-CN"/>
                        <a:t>2.72</a:t>
                      </a:r>
                    </a:p>
                  </a:txBody>
                  <a:tcPr/>
                </a:tc>
                <a:tc>
                  <a:txBody>
                    <a:bodyPr/>
                    <a:lstStyle/>
                    <a:p>
                      <a:pPr>
                        <a:buNone/>
                      </a:pPr>
                      <a:r>
                        <a:rPr lang="en-US" altLang="zh-CN"/>
                        <a:t>0.6</a:t>
                      </a:r>
                    </a:p>
                  </a:txBody>
                  <a:tcPr/>
                </a:tc>
                <a:extLst>
                  <a:ext uri="{0D108BD9-81ED-4DB2-BD59-A6C34878D82A}">
                    <a16:rowId xmlns:a16="http://schemas.microsoft.com/office/drawing/2014/main" val="10001"/>
                  </a:ext>
                </a:extLst>
              </a:tr>
              <a:tr h="365760">
                <a:tc>
                  <a:txBody>
                    <a:bodyPr/>
                    <a:lstStyle/>
                    <a:p>
                      <a:pPr>
                        <a:buNone/>
                      </a:pPr>
                      <a:r>
                        <a:rPr lang="en-US" altLang="zh-CN"/>
                        <a:t>12.5</a:t>
                      </a:r>
                    </a:p>
                  </a:txBody>
                  <a:tcPr/>
                </a:tc>
                <a:tc>
                  <a:txBody>
                    <a:bodyPr/>
                    <a:lstStyle/>
                    <a:p>
                      <a:pPr>
                        <a:buNone/>
                      </a:pPr>
                      <a:r>
                        <a:rPr lang="en-US" altLang="zh-CN"/>
                        <a:t>2.70</a:t>
                      </a:r>
                    </a:p>
                  </a:txBody>
                  <a:tcPr/>
                </a:tc>
                <a:tc>
                  <a:txBody>
                    <a:bodyPr/>
                    <a:lstStyle/>
                    <a:p>
                      <a:pPr>
                        <a:buNone/>
                      </a:pPr>
                      <a:r>
                        <a:rPr lang="en-US" altLang="zh-CN" sz="1800">
                          <a:sym typeface="+mn-ea"/>
                        </a:rPr>
                        <a:t>0.7</a:t>
                      </a:r>
                      <a:endParaRPr lang="zh-CN" altLang="en-US"/>
                    </a:p>
                  </a:txBody>
                  <a:tcPr/>
                </a:tc>
                <a:extLst>
                  <a:ext uri="{0D108BD9-81ED-4DB2-BD59-A6C34878D82A}">
                    <a16:rowId xmlns:a16="http://schemas.microsoft.com/office/drawing/2014/main" val="10002"/>
                  </a:ext>
                </a:extLst>
              </a:tr>
              <a:tr h="365760">
                <a:tc>
                  <a:txBody>
                    <a:bodyPr/>
                    <a:lstStyle/>
                    <a:p>
                      <a:pPr>
                        <a:buNone/>
                      </a:pPr>
                      <a:r>
                        <a:rPr lang="en-US" altLang="zh-CN"/>
                        <a:t>15</a:t>
                      </a:r>
                    </a:p>
                  </a:txBody>
                  <a:tcPr/>
                </a:tc>
                <a:tc>
                  <a:txBody>
                    <a:bodyPr/>
                    <a:lstStyle/>
                    <a:p>
                      <a:pPr>
                        <a:buNone/>
                      </a:pPr>
                      <a:r>
                        <a:rPr lang="en-US" altLang="zh-CN"/>
                        <a:t>2.68</a:t>
                      </a:r>
                    </a:p>
                  </a:txBody>
                  <a:tcPr/>
                </a:tc>
                <a:tc>
                  <a:txBody>
                    <a:bodyPr/>
                    <a:lstStyle/>
                    <a:p>
                      <a:pPr>
                        <a:buNone/>
                      </a:pPr>
                      <a:r>
                        <a:rPr lang="en-US" altLang="zh-CN"/>
                        <a:t>0.6</a:t>
                      </a:r>
                    </a:p>
                  </a:txBody>
                  <a:tcPr/>
                </a:tc>
                <a:extLst>
                  <a:ext uri="{0D108BD9-81ED-4DB2-BD59-A6C34878D82A}">
                    <a16:rowId xmlns:a16="http://schemas.microsoft.com/office/drawing/2014/main" val="10003"/>
                  </a:ext>
                </a:extLst>
              </a:tr>
              <a:tr h="365760">
                <a:tc>
                  <a:txBody>
                    <a:bodyPr/>
                    <a:lstStyle/>
                    <a:p>
                      <a:pPr>
                        <a:buNone/>
                      </a:pPr>
                      <a:r>
                        <a:rPr lang="en-US" altLang="zh-CN"/>
                        <a:t>17.5</a:t>
                      </a:r>
                    </a:p>
                  </a:txBody>
                  <a:tcPr/>
                </a:tc>
                <a:tc>
                  <a:txBody>
                    <a:bodyPr/>
                    <a:lstStyle/>
                    <a:p>
                      <a:pPr>
                        <a:buNone/>
                      </a:pPr>
                      <a:r>
                        <a:rPr lang="en-US" altLang="zh-CN"/>
                        <a:t>2.66</a:t>
                      </a:r>
                    </a:p>
                  </a:txBody>
                  <a:tcPr/>
                </a:tc>
                <a:tc>
                  <a:txBody>
                    <a:bodyPr/>
                    <a:lstStyle/>
                    <a:p>
                      <a:pPr>
                        <a:buNone/>
                      </a:pPr>
                      <a:r>
                        <a:rPr lang="en-US" altLang="zh-CN"/>
                        <a:t>0.6</a:t>
                      </a:r>
                    </a:p>
                  </a:txBody>
                  <a:tcPr/>
                </a:tc>
                <a:extLst>
                  <a:ext uri="{0D108BD9-81ED-4DB2-BD59-A6C34878D82A}">
                    <a16:rowId xmlns:a16="http://schemas.microsoft.com/office/drawing/2014/main" val="10004"/>
                  </a:ext>
                </a:extLst>
              </a:tr>
              <a:tr h="365760">
                <a:tc>
                  <a:txBody>
                    <a:bodyPr/>
                    <a:lstStyle/>
                    <a:p>
                      <a:pPr>
                        <a:buNone/>
                      </a:pPr>
                      <a:r>
                        <a:rPr lang="en-US" altLang="zh-CN"/>
                        <a:t>20</a:t>
                      </a:r>
                    </a:p>
                  </a:txBody>
                  <a:tcPr/>
                </a:tc>
                <a:tc>
                  <a:txBody>
                    <a:bodyPr/>
                    <a:lstStyle/>
                    <a:p>
                      <a:pPr>
                        <a:buNone/>
                      </a:pPr>
                      <a:r>
                        <a:rPr lang="en-US" altLang="zh-CN"/>
                        <a:t>2.64</a:t>
                      </a:r>
                    </a:p>
                  </a:txBody>
                  <a:tcPr/>
                </a:tc>
                <a:tc>
                  <a:txBody>
                    <a:bodyPr/>
                    <a:lstStyle/>
                    <a:p>
                      <a:pPr>
                        <a:buNone/>
                      </a:pPr>
                      <a:r>
                        <a:rPr lang="en-US" altLang="zh-CN"/>
                        <a:t>0.6</a:t>
                      </a:r>
                    </a:p>
                  </a:txBody>
                  <a:tcPr/>
                </a:tc>
                <a:extLst>
                  <a:ext uri="{0D108BD9-81ED-4DB2-BD59-A6C34878D82A}">
                    <a16:rowId xmlns:a16="http://schemas.microsoft.com/office/drawing/2014/main" val="10005"/>
                  </a:ext>
                </a:extLst>
              </a:tr>
            </a:tbl>
          </a:graphicData>
        </a:graphic>
      </p:graphicFrame>
      <p:graphicFrame>
        <p:nvGraphicFramePr>
          <p:cNvPr id="5" name="表格 4"/>
          <p:cNvGraphicFramePr/>
          <p:nvPr>
            <p:custDataLst>
              <p:tags r:id="rId3"/>
            </p:custDataLst>
          </p:nvPr>
        </p:nvGraphicFramePr>
        <p:xfrm>
          <a:off x="4686300" y="1014095"/>
          <a:ext cx="3440430" cy="2482850"/>
        </p:xfrm>
        <a:graphic>
          <a:graphicData uri="http://schemas.openxmlformats.org/drawingml/2006/table">
            <a:tbl>
              <a:tblPr firstRow="1" bandRow="1">
                <a:tableStyleId>{5C22544A-7EE6-4342-B048-85BDC9FD1C3A}</a:tableStyleId>
              </a:tblPr>
              <a:tblGrid>
                <a:gridCol w="1146810">
                  <a:extLst>
                    <a:ext uri="{9D8B030D-6E8A-4147-A177-3AD203B41FA5}">
                      <a16:colId xmlns:a16="http://schemas.microsoft.com/office/drawing/2014/main" val="20000"/>
                    </a:ext>
                  </a:extLst>
                </a:gridCol>
                <a:gridCol w="1146810">
                  <a:extLst>
                    <a:ext uri="{9D8B030D-6E8A-4147-A177-3AD203B41FA5}">
                      <a16:colId xmlns:a16="http://schemas.microsoft.com/office/drawing/2014/main" val="20001"/>
                    </a:ext>
                  </a:extLst>
                </a:gridCol>
                <a:gridCol w="1146810">
                  <a:extLst>
                    <a:ext uri="{9D8B030D-6E8A-4147-A177-3AD203B41FA5}">
                      <a16:colId xmlns:a16="http://schemas.microsoft.com/office/drawing/2014/main" val="20002"/>
                    </a:ext>
                  </a:extLst>
                </a:gridCol>
              </a:tblGrid>
              <a:tr h="640080">
                <a:tc>
                  <a:txBody>
                    <a:bodyPr/>
                    <a:lstStyle/>
                    <a:p>
                      <a:pPr>
                        <a:buNone/>
                      </a:pPr>
                      <a:r>
                        <a:rPr lang="zh-CN" altLang="en-US"/>
                        <a:t>磁铁半径（</a:t>
                      </a:r>
                      <a:r>
                        <a:rPr lang="en-US" altLang="zh-CN"/>
                        <a:t>mm</a:t>
                      </a:r>
                      <a:r>
                        <a:rPr lang="zh-CN" altLang="en-US"/>
                        <a:t>）</a:t>
                      </a:r>
                    </a:p>
                  </a:txBody>
                  <a:tcPr/>
                </a:tc>
                <a:tc>
                  <a:txBody>
                    <a:bodyPr/>
                    <a:lstStyle/>
                    <a:p>
                      <a:pPr>
                        <a:buNone/>
                      </a:pPr>
                      <a:r>
                        <a:rPr lang="zh-CN" altLang="en-US"/>
                        <a:t>最大振幅（</a:t>
                      </a:r>
                      <a:r>
                        <a:rPr lang="en-US" altLang="zh-CN"/>
                        <a:t>cm</a:t>
                      </a:r>
                      <a:r>
                        <a:rPr lang="zh-CN" altLang="en-US"/>
                        <a:t>）</a:t>
                      </a:r>
                    </a:p>
                  </a:txBody>
                  <a:tcPr/>
                </a:tc>
                <a:tc>
                  <a:txBody>
                    <a:bodyPr/>
                    <a:lstStyle/>
                    <a:p>
                      <a:pPr>
                        <a:buNone/>
                      </a:pPr>
                      <a:r>
                        <a:rPr lang="zh-CN" altLang="en-US"/>
                        <a:t>周期（</a:t>
                      </a:r>
                      <a:r>
                        <a:rPr lang="en-US" altLang="zh-CN"/>
                        <a:t>s</a:t>
                      </a:r>
                      <a:r>
                        <a:rPr lang="zh-CN" altLang="en-US"/>
                        <a:t>）</a:t>
                      </a:r>
                    </a:p>
                  </a:txBody>
                  <a:tcPr/>
                </a:tc>
                <a:extLst>
                  <a:ext uri="{0D108BD9-81ED-4DB2-BD59-A6C34878D82A}">
                    <a16:rowId xmlns:a16="http://schemas.microsoft.com/office/drawing/2014/main" val="10000"/>
                  </a:ext>
                </a:extLst>
              </a:tr>
              <a:tr h="368935">
                <a:tc>
                  <a:txBody>
                    <a:bodyPr/>
                    <a:lstStyle/>
                    <a:p>
                      <a:pPr>
                        <a:buNone/>
                      </a:pPr>
                      <a:r>
                        <a:rPr lang="en-US" altLang="zh-CN"/>
                        <a:t>14</a:t>
                      </a:r>
                    </a:p>
                  </a:txBody>
                  <a:tcPr/>
                </a:tc>
                <a:tc>
                  <a:txBody>
                    <a:bodyPr/>
                    <a:lstStyle/>
                    <a:p>
                      <a:pPr>
                        <a:buNone/>
                      </a:pPr>
                      <a:r>
                        <a:rPr lang="en-US" altLang="zh-CN"/>
                        <a:t>0.88</a:t>
                      </a:r>
                    </a:p>
                  </a:txBody>
                  <a:tcPr/>
                </a:tc>
                <a:tc>
                  <a:txBody>
                    <a:bodyPr/>
                    <a:lstStyle/>
                    <a:p>
                      <a:pPr>
                        <a:buNone/>
                      </a:pPr>
                      <a:r>
                        <a:rPr lang="en-US" altLang="zh-CN"/>
                        <a:t>0.61</a:t>
                      </a:r>
                    </a:p>
                  </a:txBody>
                  <a:tcPr/>
                </a:tc>
                <a:extLst>
                  <a:ext uri="{0D108BD9-81ED-4DB2-BD59-A6C34878D82A}">
                    <a16:rowId xmlns:a16="http://schemas.microsoft.com/office/drawing/2014/main" val="10001"/>
                  </a:ext>
                </a:extLst>
              </a:tr>
              <a:tr h="368300">
                <a:tc>
                  <a:txBody>
                    <a:bodyPr/>
                    <a:lstStyle/>
                    <a:p>
                      <a:pPr>
                        <a:buNone/>
                      </a:pPr>
                      <a:r>
                        <a:rPr lang="en-US" altLang="zh-CN"/>
                        <a:t>15</a:t>
                      </a:r>
                    </a:p>
                  </a:txBody>
                  <a:tcPr/>
                </a:tc>
                <a:tc>
                  <a:txBody>
                    <a:bodyPr/>
                    <a:lstStyle/>
                    <a:p>
                      <a:pPr>
                        <a:buNone/>
                      </a:pPr>
                      <a:r>
                        <a:rPr lang="en-US" altLang="zh-CN"/>
                        <a:t>0.89</a:t>
                      </a:r>
                      <a:endParaRPr lang="zh-CN" altLang="en-US"/>
                    </a:p>
                  </a:txBody>
                  <a:tcPr/>
                </a:tc>
                <a:tc>
                  <a:txBody>
                    <a:bodyPr/>
                    <a:lstStyle/>
                    <a:p>
                      <a:pPr>
                        <a:buNone/>
                      </a:pPr>
                      <a:r>
                        <a:rPr lang="en-US" altLang="zh-CN"/>
                        <a:t>0.62</a:t>
                      </a:r>
                    </a:p>
                  </a:txBody>
                  <a:tcPr/>
                </a:tc>
                <a:extLst>
                  <a:ext uri="{0D108BD9-81ED-4DB2-BD59-A6C34878D82A}">
                    <a16:rowId xmlns:a16="http://schemas.microsoft.com/office/drawing/2014/main" val="10002"/>
                  </a:ext>
                </a:extLst>
              </a:tr>
              <a:tr h="368300">
                <a:tc>
                  <a:txBody>
                    <a:bodyPr/>
                    <a:lstStyle/>
                    <a:p>
                      <a:pPr>
                        <a:buNone/>
                      </a:pPr>
                      <a:r>
                        <a:rPr lang="en-US" altLang="zh-CN"/>
                        <a:t>16</a:t>
                      </a:r>
                    </a:p>
                  </a:txBody>
                  <a:tcPr/>
                </a:tc>
                <a:tc>
                  <a:txBody>
                    <a:bodyPr/>
                    <a:lstStyle/>
                    <a:p>
                      <a:pPr>
                        <a:buNone/>
                      </a:pPr>
                      <a:r>
                        <a:rPr lang="en-US" altLang="zh-CN"/>
                        <a:t>0.90</a:t>
                      </a:r>
                    </a:p>
                  </a:txBody>
                  <a:tcPr/>
                </a:tc>
                <a:tc>
                  <a:txBody>
                    <a:bodyPr/>
                    <a:lstStyle/>
                    <a:p>
                      <a:pPr>
                        <a:buNone/>
                      </a:pPr>
                      <a:r>
                        <a:rPr lang="en-US" altLang="zh-CN"/>
                        <a:t>0.65</a:t>
                      </a:r>
                    </a:p>
                  </a:txBody>
                  <a:tcPr/>
                </a:tc>
                <a:extLst>
                  <a:ext uri="{0D108BD9-81ED-4DB2-BD59-A6C34878D82A}">
                    <a16:rowId xmlns:a16="http://schemas.microsoft.com/office/drawing/2014/main" val="10003"/>
                  </a:ext>
                </a:extLst>
              </a:tr>
              <a:tr h="368935">
                <a:tc>
                  <a:txBody>
                    <a:bodyPr/>
                    <a:lstStyle/>
                    <a:p>
                      <a:pPr>
                        <a:buNone/>
                      </a:pPr>
                      <a:r>
                        <a:rPr lang="en-US" altLang="zh-CN"/>
                        <a:t>17</a:t>
                      </a:r>
                    </a:p>
                  </a:txBody>
                  <a:tcPr/>
                </a:tc>
                <a:tc>
                  <a:txBody>
                    <a:bodyPr/>
                    <a:lstStyle/>
                    <a:p>
                      <a:pPr>
                        <a:buNone/>
                      </a:pPr>
                      <a:r>
                        <a:rPr lang="en-US" altLang="zh-CN"/>
                        <a:t>1.50</a:t>
                      </a:r>
                    </a:p>
                  </a:txBody>
                  <a:tcPr/>
                </a:tc>
                <a:tc>
                  <a:txBody>
                    <a:bodyPr/>
                    <a:lstStyle/>
                    <a:p>
                      <a:pPr>
                        <a:buNone/>
                      </a:pPr>
                      <a:r>
                        <a:rPr lang="en-US" altLang="zh-CN"/>
                        <a:t>0.70</a:t>
                      </a:r>
                    </a:p>
                  </a:txBody>
                  <a:tcPr/>
                </a:tc>
                <a:extLst>
                  <a:ext uri="{0D108BD9-81ED-4DB2-BD59-A6C34878D82A}">
                    <a16:rowId xmlns:a16="http://schemas.microsoft.com/office/drawing/2014/main" val="10004"/>
                  </a:ext>
                </a:extLst>
              </a:tr>
              <a:tr h="368300">
                <a:tc>
                  <a:txBody>
                    <a:bodyPr/>
                    <a:lstStyle/>
                    <a:p>
                      <a:pPr>
                        <a:buNone/>
                      </a:pPr>
                      <a:r>
                        <a:rPr lang="en-US" altLang="zh-CN"/>
                        <a:t>18</a:t>
                      </a:r>
                    </a:p>
                  </a:txBody>
                  <a:tcPr/>
                </a:tc>
                <a:tc>
                  <a:txBody>
                    <a:bodyPr/>
                    <a:lstStyle/>
                    <a:p>
                      <a:pPr>
                        <a:buNone/>
                      </a:pPr>
                      <a:r>
                        <a:rPr lang="en-US" altLang="zh-CN"/>
                        <a:t>1.96</a:t>
                      </a:r>
                    </a:p>
                  </a:txBody>
                  <a:tcPr/>
                </a:tc>
                <a:tc>
                  <a:txBody>
                    <a:bodyPr/>
                    <a:lstStyle/>
                    <a:p>
                      <a:pPr>
                        <a:buNone/>
                      </a:pPr>
                      <a:r>
                        <a:rPr lang="en-US" altLang="zh-CN"/>
                        <a:t>0.74</a:t>
                      </a:r>
                    </a:p>
                  </a:txBody>
                  <a:tcPr/>
                </a:tc>
                <a:extLst>
                  <a:ext uri="{0D108BD9-81ED-4DB2-BD59-A6C34878D82A}">
                    <a16:rowId xmlns:a16="http://schemas.microsoft.com/office/drawing/2014/main" val="10005"/>
                  </a:ext>
                </a:extLst>
              </a:tr>
            </a:tbl>
          </a:graphicData>
        </a:graphic>
      </p:graphicFrame>
      <p:sp>
        <p:nvSpPr>
          <p:cNvPr id="7" name="文本框 6"/>
          <p:cNvSpPr txBox="1"/>
          <p:nvPr>
            <p:custDataLst>
              <p:tags r:id="rId4"/>
            </p:custDataLst>
          </p:nvPr>
        </p:nvSpPr>
        <p:spPr>
          <a:xfrm>
            <a:off x="871220" y="5107940"/>
            <a:ext cx="10368915" cy="528320"/>
          </a:xfrm>
          <a:prstGeom prst="rect">
            <a:avLst/>
          </a:prstGeom>
          <a:noFill/>
        </p:spPr>
        <p:txBody>
          <a:bodyPr wrap="square" rtlCol="0">
            <a:noAutofit/>
          </a:bodyPr>
          <a:lstStyle/>
          <a:p>
            <a:r>
              <a:rPr lang="zh-CN" altLang="en-US" sz="2400" b="1"/>
              <a:t>结论：弹片振动最大振幅与磁铁半径成正相关，磁铁运动周期有略微变化</a:t>
            </a:r>
          </a:p>
        </p:txBody>
      </p:sp>
      <p:graphicFrame>
        <p:nvGraphicFramePr>
          <p:cNvPr id="8" name="表格 7"/>
          <p:cNvGraphicFramePr/>
          <p:nvPr>
            <p:custDataLst>
              <p:tags r:id="rId5"/>
            </p:custDataLst>
          </p:nvPr>
        </p:nvGraphicFramePr>
        <p:xfrm>
          <a:off x="8510905" y="1001395"/>
          <a:ext cx="3440430" cy="2502535"/>
        </p:xfrm>
        <a:graphic>
          <a:graphicData uri="http://schemas.openxmlformats.org/drawingml/2006/table">
            <a:tbl>
              <a:tblPr firstRow="1" bandRow="1">
                <a:tableStyleId>{5C22544A-7EE6-4342-B048-85BDC9FD1C3A}</a:tableStyleId>
              </a:tblPr>
              <a:tblGrid>
                <a:gridCol w="1146810">
                  <a:extLst>
                    <a:ext uri="{9D8B030D-6E8A-4147-A177-3AD203B41FA5}">
                      <a16:colId xmlns:a16="http://schemas.microsoft.com/office/drawing/2014/main" val="20000"/>
                    </a:ext>
                  </a:extLst>
                </a:gridCol>
                <a:gridCol w="1146810">
                  <a:extLst>
                    <a:ext uri="{9D8B030D-6E8A-4147-A177-3AD203B41FA5}">
                      <a16:colId xmlns:a16="http://schemas.microsoft.com/office/drawing/2014/main" val="20001"/>
                    </a:ext>
                  </a:extLst>
                </a:gridCol>
                <a:gridCol w="1146810">
                  <a:extLst>
                    <a:ext uri="{9D8B030D-6E8A-4147-A177-3AD203B41FA5}">
                      <a16:colId xmlns:a16="http://schemas.microsoft.com/office/drawing/2014/main" val="20002"/>
                    </a:ext>
                  </a:extLst>
                </a:gridCol>
              </a:tblGrid>
              <a:tr h="640080">
                <a:tc>
                  <a:txBody>
                    <a:bodyPr/>
                    <a:lstStyle/>
                    <a:p>
                      <a:pPr>
                        <a:buNone/>
                      </a:pPr>
                      <a:r>
                        <a:rPr lang="zh-CN" altLang="en-US"/>
                        <a:t>弹片长度（</a:t>
                      </a:r>
                      <a:r>
                        <a:rPr lang="en-US" altLang="zh-CN"/>
                        <a:t>cm</a:t>
                      </a:r>
                      <a:r>
                        <a:rPr lang="zh-CN" altLang="en-US"/>
                        <a:t>）</a:t>
                      </a:r>
                    </a:p>
                  </a:txBody>
                  <a:tcPr/>
                </a:tc>
                <a:tc>
                  <a:txBody>
                    <a:bodyPr/>
                    <a:lstStyle/>
                    <a:p>
                      <a:pPr>
                        <a:buNone/>
                      </a:pPr>
                      <a:r>
                        <a:rPr lang="zh-CN" altLang="en-US"/>
                        <a:t>最大振幅（</a:t>
                      </a:r>
                      <a:r>
                        <a:rPr lang="en-US" altLang="zh-CN"/>
                        <a:t>cm</a:t>
                      </a:r>
                      <a:r>
                        <a:rPr lang="zh-CN" altLang="en-US"/>
                        <a:t>）</a:t>
                      </a:r>
                    </a:p>
                  </a:txBody>
                  <a:tcPr/>
                </a:tc>
                <a:tc>
                  <a:txBody>
                    <a:bodyPr/>
                    <a:lstStyle/>
                    <a:p>
                      <a:pPr>
                        <a:buNone/>
                      </a:pPr>
                      <a:r>
                        <a:rPr lang="zh-CN" altLang="en-US"/>
                        <a:t>周期（</a:t>
                      </a:r>
                      <a:r>
                        <a:rPr lang="en-US" altLang="zh-CN"/>
                        <a:t>s</a:t>
                      </a:r>
                      <a:r>
                        <a:rPr lang="zh-CN" altLang="en-US"/>
                        <a:t>）</a:t>
                      </a:r>
                    </a:p>
                  </a:txBody>
                  <a:tcPr/>
                </a:tc>
                <a:extLst>
                  <a:ext uri="{0D108BD9-81ED-4DB2-BD59-A6C34878D82A}">
                    <a16:rowId xmlns:a16="http://schemas.microsoft.com/office/drawing/2014/main" val="10000"/>
                  </a:ext>
                </a:extLst>
              </a:tr>
              <a:tr h="372110">
                <a:tc>
                  <a:txBody>
                    <a:bodyPr/>
                    <a:lstStyle/>
                    <a:p>
                      <a:pPr>
                        <a:buNone/>
                      </a:pPr>
                      <a:r>
                        <a:rPr lang="en-US" altLang="zh-CN"/>
                        <a:t>17.5</a:t>
                      </a:r>
                    </a:p>
                  </a:txBody>
                  <a:tcPr/>
                </a:tc>
                <a:tc>
                  <a:txBody>
                    <a:bodyPr/>
                    <a:lstStyle/>
                    <a:p>
                      <a:pPr>
                        <a:buNone/>
                      </a:pPr>
                      <a:r>
                        <a:rPr lang="en-US" altLang="zh-CN"/>
                        <a:t>1.16</a:t>
                      </a:r>
                    </a:p>
                  </a:txBody>
                  <a:tcPr/>
                </a:tc>
                <a:tc>
                  <a:txBody>
                    <a:bodyPr/>
                    <a:lstStyle/>
                    <a:p>
                      <a:pPr>
                        <a:buNone/>
                      </a:pPr>
                      <a:r>
                        <a:rPr lang="en-US" altLang="zh-CN"/>
                        <a:t>0.2</a:t>
                      </a:r>
                    </a:p>
                  </a:txBody>
                  <a:tcPr/>
                </a:tc>
                <a:extLst>
                  <a:ext uri="{0D108BD9-81ED-4DB2-BD59-A6C34878D82A}">
                    <a16:rowId xmlns:a16="http://schemas.microsoft.com/office/drawing/2014/main" val="10001"/>
                  </a:ext>
                </a:extLst>
              </a:tr>
              <a:tr h="372745">
                <a:tc>
                  <a:txBody>
                    <a:bodyPr/>
                    <a:lstStyle/>
                    <a:p>
                      <a:pPr>
                        <a:buNone/>
                      </a:pPr>
                      <a:r>
                        <a:rPr lang="en-US" altLang="zh-CN"/>
                        <a:t>22.5</a:t>
                      </a:r>
                    </a:p>
                  </a:txBody>
                  <a:tcPr/>
                </a:tc>
                <a:tc>
                  <a:txBody>
                    <a:bodyPr/>
                    <a:lstStyle/>
                    <a:p>
                      <a:pPr>
                        <a:buNone/>
                      </a:pPr>
                      <a:r>
                        <a:rPr lang="en-US" altLang="zh-CN"/>
                        <a:t>1.47</a:t>
                      </a:r>
                    </a:p>
                  </a:txBody>
                  <a:tcPr/>
                </a:tc>
                <a:tc>
                  <a:txBody>
                    <a:bodyPr/>
                    <a:lstStyle/>
                    <a:p>
                      <a:pPr>
                        <a:buNone/>
                      </a:pPr>
                      <a:r>
                        <a:rPr lang="en-US" altLang="zh-CN"/>
                        <a:t>0.4</a:t>
                      </a:r>
                    </a:p>
                  </a:txBody>
                  <a:tcPr/>
                </a:tc>
                <a:extLst>
                  <a:ext uri="{0D108BD9-81ED-4DB2-BD59-A6C34878D82A}">
                    <a16:rowId xmlns:a16="http://schemas.microsoft.com/office/drawing/2014/main" val="10002"/>
                  </a:ext>
                </a:extLst>
              </a:tr>
              <a:tr h="372745">
                <a:tc>
                  <a:txBody>
                    <a:bodyPr/>
                    <a:lstStyle/>
                    <a:p>
                      <a:pPr>
                        <a:buNone/>
                      </a:pPr>
                      <a:r>
                        <a:rPr lang="en-US" altLang="zh-CN"/>
                        <a:t>27.5</a:t>
                      </a:r>
                    </a:p>
                  </a:txBody>
                  <a:tcPr/>
                </a:tc>
                <a:tc>
                  <a:txBody>
                    <a:bodyPr/>
                    <a:lstStyle/>
                    <a:p>
                      <a:pPr>
                        <a:buNone/>
                      </a:pPr>
                      <a:r>
                        <a:rPr lang="en-US" altLang="zh-CN"/>
                        <a:t>1.73</a:t>
                      </a:r>
                    </a:p>
                  </a:txBody>
                  <a:tcPr/>
                </a:tc>
                <a:tc>
                  <a:txBody>
                    <a:bodyPr/>
                    <a:lstStyle/>
                    <a:p>
                      <a:pPr>
                        <a:buNone/>
                      </a:pPr>
                      <a:r>
                        <a:rPr lang="en-US" altLang="zh-CN"/>
                        <a:t>0.6</a:t>
                      </a:r>
                    </a:p>
                  </a:txBody>
                  <a:tcPr/>
                </a:tc>
                <a:extLst>
                  <a:ext uri="{0D108BD9-81ED-4DB2-BD59-A6C34878D82A}">
                    <a16:rowId xmlns:a16="http://schemas.microsoft.com/office/drawing/2014/main" val="10003"/>
                  </a:ext>
                </a:extLst>
              </a:tr>
              <a:tr h="372110">
                <a:tc>
                  <a:txBody>
                    <a:bodyPr/>
                    <a:lstStyle/>
                    <a:p>
                      <a:pPr>
                        <a:buNone/>
                      </a:pPr>
                      <a:r>
                        <a:rPr lang="en-US" altLang="zh-CN"/>
                        <a:t>32.5</a:t>
                      </a:r>
                    </a:p>
                  </a:txBody>
                  <a:tcPr/>
                </a:tc>
                <a:tc>
                  <a:txBody>
                    <a:bodyPr/>
                    <a:lstStyle/>
                    <a:p>
                      <a:pPr>
                        <a:buNone/>
                      </a:pPr>
                      <a:r>
                        <a:rPr lang="en-US" altLang="zh-CN"/>
                        <a:t>2.02</a:t>
                      </a:r>
                    </a:p>
                  </a:txBody>
                  <a:tcPr/>
                </a:tc>
                <a:tc>
                  <a:txBody>
                    <a:bodyPr/>
                    <a:lstStyle/>
                    <a:p>
                      <a:pPr>
                        <a:buNone/>
                      </a:pPr>
                      <a:r>
                        <a:rPr lang="en-US" altLang="zh-CN"/>
                        <a:t>1.1</a:t>
                      </a:r>
                    </a:p>
                  </a:txBody>
                  <a:tcPr/>
                </a:tc>
                <a:extLst>
                  <a:ext uri="{0D108BD9-81ED-4DB2-BD59-A6C34878D82A}">
                    <a16:rowId xmlns:a16="http://schemas.microsoft.com/office/drawing/2014/main" val="10004"/>
                  </a:ext>
                </a:extLst>
              </a:tr>
              <a:tr h="372745">
                <a:tc>
                  <a:txBody>
                    <a:bodyPr/>
                    <a:lstStyle/>
                    <a:p>
                      <a:pPr>
                        <a:buNone/>
                      </a:pPr>
                      <a:r>
                        <a:rPr lang="en-US" altLang="zh-CN"/>
                        <a:t>37.5</a:t>
                      </a:r>
                    </a:p>
                  </a:txBody>
                  <a:tcPr/>
                </a:tc>
                <a:tc>
                  <a:txBody>
                    <a:bodyPr/>
                    <a:lstStyle/>
                    <a:p>
                      <a:pPr>
                        <a:buNone/>
                      </a:pPr>
                      <a:r>
                        <a:rPr lang="en-US" altLang="zh-CN"/>
                        <a:t>2.35</a:t>
                      </a:r>
                    </a:p>
                  </a:txBody>
                  <a:tcPr/>
                </a:tc>
                <a:tc>
                  <a:txBody>
                    <a:bodyPr/>
                    <a:lstStyle/>
                    <a:p>
                      <a:pPr>
                        <a:buNone/>
                      </a:pPr>
                      <a:r>
                        <a:rPr lang="en-US" altLang="zh-CN"/>
                        <a:t>1.6</a:t>
                      </a:r>
                    </a:p>
                  </a:txBody>
                  <a:tcPr/>
                </a:tc>
                <a:extLst>
                  <a:ext uri="{0D108BD9-81ED-4DB2-BD59-A6C34878D82A}">
                    <a16:rowId xmlns:a16="http://schemas.microsoft.com/office/drawing/2014/main" val="10005"/>
                  </a:ext>
                </a:extLst>
              </a:tr>
            </a:tbl>
          </a:graphicData>
        </a:graphic>
      </p:graphicFrame>
      <p:sp>
        <p:nvSpPr>
          <p:cNvPr id="9" name="文本框 8"/>
          <p:cNvSpPr txBox="1"/>
          <p:nvPr>
            <p:custDataLst>
              <p:tags r:id="rId6"/>
            </p:custDataLst>
          </p:nvPr>
        </p:nvSpPr>
        <p:spPr>
          <a:xfrm>
            <a:off x="871220" y="5854065"/>
            <a:ext cx="10368915" cy="502285"/>
          </a:xfrm>
          <a:prstGeom prst="rect">
            <a:avLst/>
          </a:prstGeom>
          <a:noFill/>
        </p:spPr>
        <p:txBody>
          <a:bodyPr wrap="square" rtlCol="0">
            <a:noAutofit/>
          </a:bodyPr>
          <a:lstStyle/>
          <a:p>
            <a:r>
              <a:rPr lang="zh-CN" altLang="en-US" sz="2400" b="1"/>
              <a:t>结论：弹片振动最大振幅与弹片长度成正相关，磁铁运动周期有略微变化</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五、</a:t>
            </a:r>
            <a:r>
              <a:rPr lang="zh-CN" altLang="en-US" dirty="0">
                <a:sym typeface="+mn-ea"/>
              </a:rPr>
              <a:t>结论与展望</a:t>
            </a:r>
            <a:endParaRPr lang="zh-CN" altLang="en-US" dirty="0"/>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13</a:t>
            </a:fld>
            <a:endParaRPr lang="zh-CN" altLang="en-US" strike="noStrike" noProof="1"/>
          </a:p>
        </p:txBody>
      </p:sp>
      <p:sp>
        <p:nvSpPr>
          <p:cNvPr id="5" name="文本框 4"/>
          <p:cNvSpPr txBox="1"/>
          <p:nvPr>
            <p:custDataLst>
              <p:tags r:id="rId1"/>
            </p:custDataLst>
          </p:nvPr>
        </p:nvSpPr>
        <p:spPr>
          <a:xfrm>
            <a:off x="638810" y="1045845"/>
            <a:ext cx="10714990" cy="2072640"/>
          </a:xfrm>
          <a:prstGeom prst="rect">
            <a:avLst/>
          </a:prstGeom>
          <a:noFill/>
        </p:spPr>
        <p:txBody>
          <a:bodyPr wrap="square" rtlCol="0">
            <a:spAutoFit/>
          </a:bodyPr>
          <a:lstStyle/>
          <a:p>
            <a:r>
              <a:rPr lang="zh-CN" altLang="en-US" sz="2800" b="1">
                <a:solidFill>
                  <a:srgbClr val="FF0000"/>
                </a:solidFill>
                <a:latin typeface="+mn-ea"/>
                <a:ea typeface="+mn-ea"/>
                <a:cs typeface="+mn-ea"/>
              </a:rPr>
              <a:t>结论：</a:t>
            </a:r>
            <a:endParaRPr lang="zh-CN" altLang="en-US" sz="2800" b="1">
              <a:latin typeface="+mn-ea"/>
              <a:ea typeface="+mn-ea"/>
              <a:cs typeface="+mn-ea"/>
            </a:endParaRPr>
          </a:p>
          <a:p>
            <a:pPr indent="0" fontAlgn="auto">
              <a:lnSpc>
                <a:spcPct val="120000"/>
              </a:lnSpc>
            </a:pPr>
            <a:r>
              <a:rPr lang="en-US" altLang="zh-CN" sz="2800">
                <a:latin typeface="黑体" panose="02010609060101010101" pitchFamily="49" charset="-122"/>
                <a:ea typeface="黑体" panose="02010609060101010101" pitchFamily="49" charset="-122"/>
                <a:cs typeface="黑体" panose="02010609060101010101" pitchFamily="49" charset="-122"/>
              </a:rPr>
              <a:t>1</a:t>
            </a:r>
            <a:r>
              <a:rPr lang="zh-CN" altLang="en-US" sz="2800">
                <a:latin typeface="黑体" panose="02010609060101010101" pitchFamily="49" charset="-122"/>
                <a:ea typeface="黑体" panose="02010609060101010101" pitchFamily="49" charset="-122"/>
                <a:cs typeface="黑体" panose="02010609060101010101" pitchFamily="49" charset="-122"/>
              </a:rPr>
              <a:t>、弹簧片的运动呈现振幅减小、周期不变的运动</a:t>
            </a:r>
          </a:p>
          <a:p>
            <a:pPr indent="0" fontAlgn="auto">
              <a:lnSpc>
                <a:spcPct val="120000"/>
              </a:lnSpc>
            </a:pPr>
            <a:r>
              <a:rPr lang="en-US" altLang="zh-CN" sz="2800">
                <a:latin typeface="黑体" panose="02010609060101010101" pitchFamily="49" charset="-122"/>
                <a:ea typeface="黑体" panose="02010609060101010101" pitchFamily="49" charset="-122"/>
                <a:cs typeface="黑体" panose="02010609060101010101" pitchFamily="49" charset="-122"/>
              </a:rPr>
              <a:t>2</a:t>
            </a:r>
            <a:r>
              <a:rPr lang="zh-CN" altLang="en-US" sz="2800">
                <a:latin typeface="黑体" panose="02010609060101010101" pitchFamily="49" charset="-122"/>
                <a:ea typeface="黑体" panose="02010609060101010101" pitchFamily="49" charset="-122"/>
                <a:cs typeface="黑体" panose="02010609060101010101" pitchFamily="49" charset="-122"/>
              </a:rPr>
              <a:t>、其运动特性与弹簧片的长度及材质，磁铁的磁力大小，磁铁之间的距离，初始水平距离相关，弹片会振幅衰减最后稳定在平衡位置</a:t>
            </a:r>
          </a:p>
        </p:txBody>
      </p:sp>
      <p:sp>
        <p:nvSpPr>
          <p:cNvPr id="6" name="文本框 5"/>
          <p:cNvSpPr txBox="1"/>
          <p:nvPr>
            <p:custDataLst>
              <p:tags r:id="rId2"/>
            </p:custDataLst>
          </p:nvPr>
        </p:nvSpPr>
        <p:spPr>
          <a:xfrm>
            <a:off x="638810" y="3118485"/>
            <a:ext cx="10714355" cy="2158365"/>
          </a:xfrm>
          <a:prstGeom prst="rect">
            <a:avLst/>
          </a:prstGeom>
          <a:noFill/>
        </p:spPr>
        <p:txBody>
          <a:bodyPr wrap="square" rtlCol="0">
            <a:spAutoFit/>
          </a:bodyPr>
          <a:lstStyle/>
          <a:p>
            <a:pPr indent="0" fontAlgn="auto">
              <a:lnSpc>
                <a:spcPct val="120000"/>
              </a:lnSpc>
            </a:pPr>
            <a:r>
              <a:rPr lang="zh-CN" sz="2800" b="1">
                <a:solidFill>
                  <a:srgbClr val="FF0000"/>
                </a:solidFill>
                <a:latin typeface="+mn-ea"/>
                <a:ea typeface="+mn-ea"/>
                <a:cs typeface="+mn-ea"/>
              </a:rPr>
              <a:t>误差</a:t>
            </a:r>
            <a:r>
              <a:rPr lang="zh-CN" altLang="en-US" sz="2800" b="1">
                <a:solidFill>
                  <a:srgbClr val="FF0000"/>
                </a:solidFill>
                <a:latin typeface="+mn-ea"/>
                <a:ea typeface="+mn-ea"/>
                <a:cs typeface="+mn-ea"/>
              </a:rPr>
              <a:t>：</a:t>
            </a:r>
            <a:endParaRPr lang="zh-CN" altLang="en-US" sz="2800" b="1">
              <a:latin typeface="+mn-ea"/>
              <a:ea typeface="+mn-ea"/>
              <a:cs typeface="+mn-ea"/>
            </a:endParaRPr>
          </a:p>
          <a:p>
            <a:pPr indent="0" fontAlgn="auto">
              <a:lnSpc>
                <a:spcPct val="120000"/>
              </a:lnSpc>
            </a:pPr>
            <a:r>
              <a:rPr lang="en-US" altLang="zh-CN" sz="2800">
                <a:latin typeface="黑体" panose="02010609060101010101" pitchFamily="49" charset="-122"/>
                <a:ea typeface="黑体" panose="02010609060101010101" pitchFamily="49" charset="-122"/>
                <a:cs typeface="黑体" panose="02010609060101010101" pitchFamily="49" charset="-122"/>
              </a:rPr>
              <a:t>  </a:t>
            </a:r>
            <a:r>
              <a:rPr lang="zh-CN" altLang="en-US" sz="2800">
                <a:latin typeface="黑体" panose="02010609060101010101" pitchFamily="49" charset="-122"/>
                <a:ea typeface="黑体" panose="02010609060101010101" pitchFamily="49" charset="-122"/>
                <a:cs typeface="黑体" panose="02010609060101010101" pitchFamily="49" charset="-122"/>
              </a:rPr>
              <a:t>弹簧片的振动特性是在无碰撞和阻尼系数小于</a:t>
            </a:r>
            <a:r>
              <a:rPr lang="en-US" altLang="zh-CN" sz="2800">
                <a:latin typeface="黑体" panose="02010609060101010101" pitchFamily="49" charset="-122"/>
                <a:ea typeface="黑体" panose="02010609060101010101" pitchFamily="49" charset="-122"/>
                <a:cs typeface="黑体" panose="02010609060101010101" pitchFamily="49" charset="-122"/>
              </a:rPr>
              <a:t>1</a:t>
            </a:r>
            <a:r>
              <a:rPr lang="zh-CN" altLang="en-US" sz="2800">
                <a:latin typeface="黑体" panose="02010609060101010101" pitchFamily="49" charset="-122"/>
                <a:ea typeface="黑体" panose="02010609060101010101" pitchFamily="49" charset="-122"/>
                <a:cs typeface="黑体" panose="02010609060101010101" pitchFamily="49" charset="-122"/>
              </a:rPr>
              <a:t>的前提下探究的，当阻尼系数大于等于</a:t>
            </a:r>
            <a:r>
              <a:rPr lang="en-US" altLang="zh-CN" sz="2800">
                <a:latin typeface="黑体" panose="02010609060101010101" pitchFamily="49" charset="-122"/>
                <a:ea typeface="黑体" panose="02010609060101010101" pitchFamily="49" charset="-122"/>
                <a:cs typeface="黑体" panose="02010609060101010101" pitchFamily="49" charset="-122"/>
              </a:rPr>
              <a:t>1</a:t>
            </a:r>
            <a:r>
              <a:rPr lang="zh-CN" altLang="en-US" sz="2800">
                <a:latin typeface="黑体" panose="02010609060101010101" pitchFamily="49" charset="-122"/>
                <a:ea typeface="黑体" panose="02010609060101010101" pitchFamily="49" charset="-122"/>
                <a:cs typeface="黑体" panose="02010609060101010101" pitchFamily="49" charset="-122"/>
              </a:rPr>
              <a:t>时振幅不呈现逐渐衰减，而是指数规律衰减的非周期蠕动，无振动发生</a:t>
            </a:r>
          </a:p>
        </p:txBody>
      </p:sp>
      <p:sp>
        <p:nvSpPr>
          <p:cNvPr id="3" name="文本框 2"/>
          <p:cNvSpPr txBox="1"/>
          <p:nvPr>
            <p:custDataLst>
              <p:tags r:id="rId3"/>
            </p:custDataLst>
          </p:nvPr>
        </p:nvSpPr>
        <p:spPr>
          <a:xfrm>
            <a:off x="638810" y="5214620"/>
            <a:ext cx="10714355" cy="903605"/>
          </a:xfrm>
          <a:prstGeom prst="rect">
            <a:avLst/>
          </a:prstGeom>
          <a:noFill/>
        </p:spPr>
        <p:txBody>
          <a:bodyPr wrap="square" rtlCol="0">
            <a:noAutofit/>
          </a:bodyPr>
          <a:lstStyle/>
          <a:p>
            <a:pPr indent="0" fontAlgn="auto">
              <a:lnSpc>
                <a:spcPct val="120000"/>
              </a:lnSpc>
            </a:pPr>
            <a:r>
              <a:rPr lang="zh-CN" sz="2800" b="1">
                <a:solidFill>
                  <a:srgbClr val="FF0000"/>
                </a:solidFill>
                <a:latin typeface="+mn-ea"/>
                <a:ea typeface="+mn-ea"/>
                <a:cs typeface="+mn-ea"/>
              </a:rPr>
              <a:t>展望</a:t>
            </a:r>
            <a:r>
              <a:rPr lang="zh-CN" altLang="en-US" sz="2800" b="1">
                <a:solidFill>
                  <a:srgbClr val="FF0000"/>
                </a:solidFill>
                <a:latin typeface="+mn-ea"/>
                <a:ea typeface="+mn-ea"/>
                <a:cs typeface="+mn-ea"/>
              </a:rPr>
              <a:t>：</a:t>
            </a:r>
            <a:endParaRPr lang="zh-CN" altLang="en-US" sz="2800" b="1">
              <a:latin typeface="+mn-ea"/>
              <a:ea typeface="+mn-ea"/>
              <a:cs typeface="+mn-ea"/>
            </a:endParaRPr>
          </a:p>
          <a:p>
            <a:pPr indent="0" fontAlgn="auto">
              <a:lnSpc>
                <a:spcPct val="120000"/>
              </a:lnSpc>
            </a:pPr>
            <a:r>
              <a:rPr lang="en-US" altLang="zh-CN" sz="2800">
                <a:latin typeface="黑体" panose="02010609060101010101" pitchFamily="49" charset="-122"/>
                <a:ea typeface="黑体" panose="02010609060101010101" pitchFamily="49" charset="-122"/>
                <a:cs typeface="黑体" panose="02010609060101010101" pitchFamily="49" charset="-122"/>
              </a:rPr>
              <a:t>  </a:t>
            </a:r>
            <a:r>
              <a:rPr lang="zh-CN" altLang="en-US" sz="2800">
                <a:latin typeface="黑体" panose="02010609060101010101" pitchFamily="49" charset="-122"/>
                <a:ea typeface="黑体" panose="02010609060101010101" pitchFamily="49" charset="-122"/>
                <a:cs typeface="黑体" panose="02010609060101010101" pitchFamily="49" charset="-122"/>
              </a:rPr>
              <a:t>弹簧片系统的振动周期基本不变或者有略微变化，后期会探究影响振动周期稳定或变化的具体参数</a:t>
            </a:r>
          </a:p>
          <a:p>
            <a:pPr indent="0" fontAlgn="auto">
              <a:lnSpc>
                <a:spcPct val="120000"/>
              </a:lnSpc>
            </a:pPr>
            <a:endParaRPr lang="zh-CN" altLang="en-US" sz="28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a:bodyPr>
          <a:lstStyle/>
          <a:p>
            <a:r>
              <a:rPr lang="zh-CN" altLang="en-US" dirty="0"/>
              <a:t>六、参考文献</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14</a:t>
            </a:fld>
            <a:endParaRPr lang="zh-CN" altLang="en-US" strike="noStrike" noProof="1"/>
          </a:p>
        </p:txBody>
      </p:sp>
      <p:sp>
        <p:nvSpPr>
          <p:cNvPr id="5" name="矩形 4">
            <a:extLst>
              <a:ext uri="{FF2B5EF4-FFF2-40B4-BE49-F238E27FC236}">
                <a16:creationId xmlns:a16="http://schemas.microsoft.com/office/drawing/2014/main" id="{0FFA7750-32A7-4E57-AB92-6575E6850C8C}"/>
              </a:ext>
            </a:extLst>
          </p:cNvPr>
          <p:cNvSpPr/>
          <p:nvPr/>
        </p:nvSpPr>
        <p:spPr>
          <a:xfrm>
            <a:off x="635725" y="1267995"/>
            <a:ext cx="11086012" cy="3913059"/>
          </a:xfrm>
          <a:prstGeom prst="rect">
            <a:avLst/>
          </a:prstGeom>
        </p:spPr>
        <p:txBody>
          <a:bodyPr wrap="square">
            <a:spAutoFit/>
          </a:bodyPr>
          <a:lstStyle/>
          <a:p>
            <a:pPr>
              <a:lnSpc>
                <a:spcPct val="150000"/>
              </a:lnSpc>
            </a:pPr>
            <a:r>
              <a:rPr lang="en-US" altLang="zh-CN" sz="2400" dirty="0"/>
              <a:t>[1] </a:t>
            </a:r>
            <a:r>
              <a:rPr lang="zh-CN" altLang="en-US" sz="2400" dirty="0"/>
              <a:t>倪振华</a:t>
            </a:r>
            <a:r>
              <a:rPr lang="en-US" altLang="zh-CN" sz="2400" dirty="0"/>
              <a:t>.</a:t>
            </a:r>
            <a:r>
              <a:rPr lang="zh-CN" altLang="en-US" sz="2400" dirty="0"/>
              <a:t>振动力学</a:t>
            </a:r>
            <a:r>
              <a:rPr lang="en-US" altLang="zh-CN" sz="2400" dirty="0"/>
              <a:t>[M].</a:t>
            </a:r>
            <a:r>
              <a:rPr lang="zh-CN" altLang="en-US" sz="2400" dirty="0"/>
              <a:t>西安交通大学出版社</a:t>
            </a:r>
            <a:r>
              <a:rPr lang="en-US" altLang="zh-CN" sz="2400" dirty="0"/>
              <a:t>,1989.</a:t>
            </a:r>
          </a:p>
          <a:p>
            <a:pPr>
              <a:lnSpc>
                <a:spcPct val="150000"/>
              </a:lnSpc>
            </a:pPr>
            <a:r>
              <a:rPr lang="en-US" altLang="zh-CN" sz="2400" dirty="0"/>
              <a:t>[2]  </a:t>
            </a:r>
            <a:r>
              <a:rPr lang="en-US" altLang="zh-CN" sz="2400" dirty="0" err="1"/>
              <a:t>Przybylowicz</a:t>
            </a:r>
            <a:r>
              <a:rPr lang="en-US" altLang="zh-CN" sz="2400" dirty="0"/>
              <a:t> P M , </a:t>
            </a:r>
            <a:r>
              <a:rPr lang="en-US" altLang="zh-CN" sz="2400" dirty="0" err="1"/>
              <a:t>Szmidt</a:t>
            </a:r>
            <a:r>
              <a:rPr lang="en-US" altLang="zh-CN" sz="2400" dirty="0"/>
              <a:t> T .Electromagnetic damping of a mechanical harmonic oscillator with the effect of magnetic hysteresis[J].Journal of Theoretical &amp; Applied Mechanics, 2009, 47(2):259-273.</a:t>
            </a:r>
          </a:p>
          <a:p>
            <a:pPr>
              <a:lnSpc>
                <a:spcPct val="150000"/>
              </a:lnSpc>
            </a:pPr>
            <a:r>
              <a:rPr lang="en-US" altLang="zh-CN" sz="2400" dirty="0"/>
              <a:t>[3] Abdullah; </a:t>
            </a:r>
            <a:r>
              <a:rPr lang="en-US" altLang="zh-CN" sz="2400" dirty="0" err="1"/>
              <a:t>Ahn</a:t>
            </a:r>
            <a:r>
              <a:rPr lang="en-US" altLang="zh-CN" sz="2400" dirty="0"/>
              <a:t>, J.-H.; Kim, H.-Y. Effect of Electromagnetic Damping on System Performance of Voice-Coil Actuator Applied to Balancing-Type Scale. Actuators 2020, 9(1):8. </a:t>
            </a:r>
            <a:endParaRPr lang="zh-CN" alt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15</a:t>
            </a:fld>
            <a:endParaRPr lang="zh-CN" altLang="en-US" strike="noStrike" noProof="1">
              <a:latin typeface="Arial" panose="020B0604020202020204" pitchFamily="34" charset="0"/>
            </a:endParaRPr>
          </a:p>
        </p:txBody>
      </p:sp>
      <p:cxnSp>
        <p:nvCxnSpPr>
          <p:cNvPr id="4" name="直接连接符 3"/>
          <p:cNvCxnSpPr/>
          <p:nvPr/>
        </p:nvCxnSpPr>
        <p:spPr>
          <a:xfrm>
            <a:off x="1882346" y="2829697"/>
            <a:ext cx="8625016"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5" name="内容占位符 2"/>
          <p:cNvSpPr txBox="1"/>
          <p:nvPr/>
        </p:nvSpPr>
        <p:spPr>
          <a:xfrm>
            <a:off x="2774299" y="1134566"/>
            <a:ext cx="7144988" cy="13769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6600" b="1" dirty="0">
                <a:solidFill>
                  <a:srgbClr val="C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谢 谢！</a:t>
            </a:r>
            <a:endParaRPr lang="en-US" altLang="zh-CN" sz="6600" b="1" dirty="0">
              <a:solidFill>
                <a:srgbClr val="C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内容占位符 2"/>
          <p:cNvSpPr txBox="1"/>
          <p:nvPr/>
        </p:nvSpPr>
        <p:spPr>
          <a:xfrm>
            <a:off x="3222308" y="3403824"/>
            <a:ext cx="5616892" cy="12196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altLang="zh-CN" sz="4000" b="1" dirty="0">
                <a:solidFill>
                  <a:schemeClr val="accent5">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8" presetClass="entr" presetSubtype="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470786" y="1789747"/>
            <a:ext cx="7223760" cy="1755581"/>
          </a:xfrm>
        </p:spPr>
        <p:txBody>
          <a:bodyPr vert="horz" wrap="square" lIns="90000" tIns="46800" rIns="90000" bIns="46800" numCol="1" rtlCol="0" anchor="ctr" anchorCtr="0" compatLnSpc="1">
            <a:noAutofit/>
            <a:scene3d>
              <a:camera prst="orthographicFront"/>
              <a:lightRig rig="threePt" dir="t"/>
            </a:scene3d>
          </a:bodyPr>
          <a:lstStyle/>
          <a:p>
            <a:pPr lvl="0" algn="ctr" eaLnBrk="1" fontAlgn="auto" hangingPunct="1">
              <a:lnSpc>
                <a:spcPct val="150000"/>
              </a:lnSpc>
              <a:defRPr/>
            </a:pPr>
            <a:r>
              <a:rPr lang="en-US" altLang="zh-CN" sz="6000" b="1" noProof="1">
                <a:ln w="9525">
                  <a:solidFill>
                    <a:schemeClr val="bg1"/>
                  </a:solidFill>
                  <a:prstDash val="solid"/>
                </a:ln>
                <a:solidFill>
                  <a:srgbClr val="0070C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No.6 </a:t>
            </a:r>
            <a:r>
              <a:rPr lang="zh-CN" altLang="en-US" sz="6000" b="1" noProof="1">
                <a:ln w="9525">
                  <a:solidFill>
                    <a:schemeClr val="bg1"/>
                  </a:solidFill>
                  <a:prstDash val="solid"/>
                </a:ln>
                <a:solidFill>
                  <a:srgbClr val="0070C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磁机械振荡器</a:t>
            </a:r>
          </a:p>
        </p:txBody>
      </p:sp>
      <p:sp>
        <p:nvSpPr>
          <p:cNvPr id="4" name="标题 2"/>
          <p:cNvSpPr txBox="1"/>
          <p:nvPr/>
        </p:nvSpPr>
        <p:spPr>
          <a:xfrm>
            <a:off x="2138680" y="3823970"/>
            <a:ext cx="8082915" cy="713105"/>
          </a:xfrm>
          <a:prstGeom prst="rect">
            <a:avLst/>
          </a:prstGeom>
        </p:spPr>
        <p:txBody>
          <a:bodyPr vert="horz" wrap="square" lIns="90000" tIns="46800" rIns="90000" bIns="46800" numCol="1" rtlCol="0" anchor="t" anchorCtr="0" compatLnSpc="1">
            <a:noAutofit/>
            <a:scene3d>
              <a:camera prst="orthographicFront"/>
              <a:lightRig rig="threePt" dir="t"/>
            </a:scene3d>
          </a:bodyPr>
          <a:lstStyle>
            <a:lvl1pPr algn="l" defTabSz="914400" rtl="0" eaLnBrk="1" latinLnBrk="0" hangingPunct="1">
              <a:lnSpc>
                <a:spcPct val="90000"/>
              </a:lnSpc>
              <a:spcBef>
                <a:spcPct val="0"/>
              </a:spcBef>
              <a:buNone/>
              <a:defRPr sz="5400" kern="1200" baseline="0">
                <a:solidFill>
                  <a:schemeClr val="bg1"/>
                </a:solidFill>
                <a:latin typeface="+mj-lt"/>
                <a:ea typeface="汉仪旗黑-85S" pitchFamily="18" charset="-122"/>
                <a:cs typeface="+mj-cs"/>
              </a:defRPr>
            </a:lvl1pPr>
          </a:lstStyle>
          <a:p>
            <a:pPr algn="ctr">
              <a:lnSpc>
                <a:spcPct val="100000"/>
              </a:lnSpc>
              <a:defRPr/>
            </a:pPr>
            <a:r>
              <a:rPr lang="en-US" altLang="zh-CN" sz="4000" b="1" noProof="1">
                <a:ln w="9525">
                  <a:solidFill>
                    <a:schemeClr val="bg1"/>
                  </a:solidFill>
                  <a:prstDash val="solid"/>
                </a:ln>
                <a:solidFill>
                  <a:schemeClr val="tx1">
                    <a:lumMod val="65000"/>
                    <a:lumOff val="35000"/>
                  </a:schemeClr>
                </a:solidFill>
                <a:latin typeface="黑体" panose="02010609060101010101" pitchFamily="49" charset="-122"/>
                <a:ea typeface="黑体" panose="02010609060101010101" pitchFamily="49" charset="-122"/>
              </a:rPr>
              <a:t>Magnetic-Mechanical Oscillater</a:t>
            </a:r>
          </a:p>
        </p:txBody>
      </p:sp>
      <p:cxnSp>
        <p:nvCxnSpPr>
          <p:cNvPr id="5" name="直接连接符 4"/>
          <p:cNvCxnSpPr/>
          <p:nvPr/>
        </p:nvCxnSpPr>
        <p:spPr>
          <a:xfrm>
            <a:off x="1770158" y="3545066"/>
            <a:ext cx="8625016"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平行四边形 54"/>
          <p:cNvSpPr/>
          <p:nvPr>
            <p:custDataLst>
              <p:tags r:id="rId1"/>
            </p:custDataLst>
          </p:nvPr>
        </p:nvSpPr>
        <p:spPr>
          <a:xfrm>
            <a:off x="1311910" y="2474595"/>
            <a:ext cx="952500" cy="717550"/>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9244" y="-1"/>
            <a:ext cx="10514556" cy="918875"/>
          </a:xfrm>
        </p:spPr>
        <p:txBody>
          <a:bodyPr>
            <a:normAutofit/>
          </a:bodyPr>
          <a:lstStyle/>
          <a:p>
            <a:pPr algn="ctr"/>
            <a:r>
              <a:rPr lang="zh-CN" altLang="en-US" dirty="0"/>
              <a:t>目  录</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3</a:t>
            </a:fld>
            <a:endParaRPr lang="zh-CN" altLang="en-US" strike="noStrike" noProof="1"/>
          </a:p>
        </p:txBody>
      </p:sp>
      <p:cxnSp>
        <p:nvCxnSpPr>
          <p:cNvPr id="26" name="直接连接符 25"/>
          <p:cNvCxnSpPr/>
          <p:nvPr/>
        </p:nvCxnSpPr>
        <p:spPr>
          <a:xfrm flipV="1">
            <a:off x="735330" y="4370705"/>
            <a:ext cx="2091055" cy="0"/>
          </a:xfrm>
          <a:prstGeom prst="line">
            <a:avLst/>
          </a:prstGeom>
          <a:ln w="12700">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1311275" y="2413000"/>
            <a:ext cx="9885045" cy="2840355"/>
            <a:chOff x="2414" y="4351"/>
            <a:chExt cx="15567" cy="4473"/>
          </a:xfrm>
        </p:grpSpPr>
        <p:sp>
          <p:nvSpPr>
            <p:cNvPr id="35" name="文本框 34"/>
            <p:cNvSpPr txBox="1"/>
            <p:nvPr/>
          </p:nvSpPr>
          <p:spPr>
            <a:xfrm>
              <a:off x="2642" y="4488"/>
              <a:ext cx="1907" cy="1090"/>
            </a:xfrm>
            <a:prstGeom prst="rect">
              <a:avLst/>
            </a:prstGeom>
            <a:noFill/>
          </p:spPr>
          <p:txBody>
            <a:bodyPr wrap="square" rtlCol="0">
              <a:noAutofit/>
            </a:bodyPr>
            <a:lstStyle/>
            <a:p>
              <a:r>
                <a:rPr lang="en-US" altLang="zh-CN" sz="4000" b="1">
                  <a:solidFill>
                    <a:srgbClr val="FFFFFF"/>
                  </a:solidFill>
                  <a:latin typeface="+mj-ea"/>
                  <a:ea typeface="+mj-ea"/>
                </a:rPr>
                <a:t>01</a:t>
              </a:r>
            </a:p>
          </p:txBody>
        </p:sp>
        <p:sp>
          <p:nvSpPr>
            <p:cNvPr id="36" name="平行四边形 35"/>
            <p:cNvSpPr/>
            <p:nvPr/>
          </p:nvSpPr>
          <p:spPr>
            <a:xfrm>
              <a:off x="3873" y="4422"/>
              <a:ext cx="3043" cy="1088"/>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4114" y="4616"/>
              <a:ext cx="2472" cy="725"/>
            </a:xfrm>
            <a:prstGeom prst="rect">
              <a:avLst/>
            </a:prstGeom>
            <a:noFill/>
          </p:spPr>
          <p:txBody>
            <a:bodyPr wrap="square" rtlCol="0">
              <a:spAutoFit/>
            </a:bodyPr>
            <a:lstStyle/>
            <a:p>
              <a:pPr algn="ctr"/>
              <a:r>
                <a:rPr lang="zh-CN" altLang="en-US" sz="2400" b="1"/>
                <a:t>赛题回顾</a:t>
              </a:r>
            </a:p>
          </p:txBody>
        </p:sp>
        <p:sp>
          <p:nvSpPr>
            <p:cNvPr id="38" name="平行四边形 37"/>
            <p:cNvSpPr/>
            <p:nvPr/>
          </p:nvSpPr>
          <p:spPr>
            <a:xfrm>
              <a:off x="7810" y="4423"/>
              <a:ext cx="1694" cy="1155"/>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8120" y="4544"/>
              <a:ext cx="1907" cy="1113"/>
            </a:xfrm>
            <a:prstGeom prst="rect">
              <a:avLst/>
            </a:prstGeom>
            <a:noFill/>
          </p:spPr>
          <p:txBody>
            <a:bodyPr wrap="square" rtlCol="0">
              <a:spAutoFit/>
            </a:bodyPr>
            <a:lstStyle/>
            <a:p>
              <a:r>
                <a:rPr lang="en-US" altLang="zh-CN" sz="4000" b="1">
                  <a:solidFill>
                    <a:srgbClr val="FFFFFF"/>
                  </a:solidFill>
                  <a:latin typeface="+mj-ea"/>
                  <a:ea typeface="+mj-ea"/>
                </a:rPr>
                <a:t>02</a:t>
              </a:r>
            </a:p>
          </p:txBody>
        </p:sp>
        <p:sp>
          <p:nvSpPr>
            <p:cNvPr id="42" name="平行四边形 41"/>
            <p:cNvSpPr/>
            <p:nvPr/>
          </p:nvSpPr>
          <p:spPr>
            <a:xfrm>
              <a:off x="9375" y="4423"/>
              <a:ext cx="3050" cy="1155"/>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9722" y="4560"/>
              <a:ext cx="2472" cy="725"/>
            </a:xfrm>
            <a:prstGeom prst="rect">
              <a:avLst/>
            </a:prstGeom>
            <a:noFill/>
          </p:spPr>
          <p:txBody>
            <a:bodyPr wrap="square" rtlCol="0">
              <a:spAutoFit/>
            </a:bodyPr>
            <a:lstStyle/>
            <a:p>
              <a:pPr algn="ctr"/>
              <a:r>
                <a:rPr lang="zh-CN" altLang="en-US" sz="2400" b="1"/>
                <a:t>预实验</a:t>
              </a:r>
            </a:p>
          </p:txBody>
        </p:sp>
        <p:sp>
          <p:nvSpPr>
            <p:cNvPr id="44" name="平行四边形 43"/>
            <p:cNvSpPr/>
            <p:nvPr/>
          </p:nvSpPr>
          <p:spPr>
            <a:xfrm>
              <a:off x="13196" y="4422"/>
              <a:ext cx="1728" cy="1104"/>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13465" y="4541"/>
              <a:ext cx="1907" cy="1113"/>
            </a:xfrm>
            <a:prstGeom prst="rect">
              <a:avLst/>
            </a:prstGeom>
            <a:noFill/>
          </p:spPr>
          <p:txBody>
            <a:bodyPr wrap="square" rtlCol="0">
              <a:spAutoFit/>
            </a:bodyPr>
            <a:lstStyle/>
            <a:p>
              <a:r>
                <a:rPr lang="en-US" altLang="zh-CN" sz="4000" b="1">
                  <a:solidFill>
                    <a:srgbClr val="FFFFFF"/>
                  </a:solidFill>
                  <a:latin typeface="+mj-ea"/>
                  <a:ea typeface="+mj-ea"/>
                </a:rPr>
                <a:t>03</a:t>
              </a:r>
            </a:p>
          </p:txBody>
        </p:sp>
        <p:sp>
          <p:nvSpPr>
            <p:cNvPr id="46" name="平行四边形 45"/>
            <p:cNvSpPr/>
            <p:nvPr/>
          </p:nvSpPr>
          <p:spPr>
            <a:xfrm>
              <a:off x="14948" y="4351"/>
              <a:ext cx="2917" cy="1189"/>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平行四边形 47"/>
            <p:cNvSpPr/>
            <p:nvPr/>
          </p:nvSpPr>
          <p:spPr>
            <a:xfrm>
              <a:off x="2414" y="7516"/>
              <a:ext cx="1500" cy="1130"/>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2626" y="7516"/>
              <a:ext cx="1907" cy="1113"/>
            </a:xfrm>
            <a:prstGeom prst="rect">
              <a:avLst/>
            </a:prstGeom>
            <a:noFill/>
          </p:spPr>
          <p:txBody>
            <a:bodyPr wrap="square" rtlCol="0">
              <a:spAutoFit/>
            </a:bodyPr>
            <a:lstStyle/>
            <a:p>
              <a:r>
                <a:rPr lang="en-US" altLang="zh-CN" sz="4000" b="1">
                  <a:solidFill>
                    <a:srgbClr val="FFFFFF"/>
                  </a:solidFill>
                  <a:latin typeface="+mj-ea"/>
                  <a:ea typeface="+mj-ea"/>
                </a:rPr>
                <a:t>04</a:t>
              </a:r>
            </a:p>
          </p:txBody>
        </p:sp>
        <p:sp>
          <p:nvSpPr>
            <p:cNvPr id="50" name="平行四边形 49"/>
            <p:cNvSpPr/>
            <p:nvPr/>
          </p:nvSpPr>
          <p:spPr>
            <a:xfrm>
              <a:off x="3888" y="7537"/>
              <a:ext cx="3078" cy="1165"/>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15278" y="4544"/>
              <a:ext cx="2472" cy="725"/>
            </a:xfrm>
            <a:prstGeom prst="rect">
              <a:avLst/>
            </a:prstGeom>
            <a:noFill/>
          </p:spPr>
          <p:txBody>
            <a:bodyPr wrap="square" rtlCol="0">
              <a:spAutoFit/>
            </a:bodyPr>
            <a:lstStyle/>
            <a:p>
              <a:pPr algn="ctr"/>
              <a:r>
                <a:rPr lang="zh-CN" altLang="en-US" sz="2400" b="1"/>
                <a:t>原理分析</a:t>
              </a:r>
            </a:p>
          </p:txBody>
        </p:sp>
        <p:sp>
          <p:nvSpPr>
            <p:cNvPr id="56" name="平行四边形 55"/>
            <p:cNvSpPr/>
            <p:nvPr/>
          </p:nvSpPr>
          <p:spPr>
            <a:xfrm>
              <a:off x="7823" y="7537"/>
              <a:ext cx="1689" cy="1108"/>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8024" y="7549"/>
              <a:ext cx="1907" cy="1113"/>
            </a:xfrm>
            <a:prstGeom prst="rect">
              <a:avLst/>
            </a:prstGeom>
            <a:noFill/>
          </p:spPr>
          <p:txBody>
            <a:bodyPr wrap="square" rtlCol="0">
              <a:spAutoFit/>
            </a:bodyPr>
            <a:lstStyle/>
            <a:p>
              <a:r>
                <a:rPr lang="en-US" altLang="zh-CN" sz="4000" b="1">
                  <a:solidFill>
                    <a:srgbClr val="FFFFFF"/>
                  </a:solidFill>
                  <a:latin typeface="+mj-ea"/>
                  <a:ea typeface="+mj-ea"/>
                </a:rPr>
                <a:t>05</a:t>
              </a:r>
            </a:p>
          </p:txBody>
        </p:sp>
        <p:sp>
          <p:nvSpPr>
            <p:cNvPr id="58" name="平行四边形 57"/>
            <p:cNvSpPr/>
            <p:nvPr/>
          </p:nvSpPr>
          <p:spPr>
            <a:xfrm>
              <a:off x="9471" y="7516"/>
              <a:ext cx="2948" cy="1195"/>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9632" y="7750"/>
              <a:ext cx="2704" cy="738"/>
            </a:xfrm>
            <a:prstGeom prst="rect">
              <a:avLst/>
            </a:prstGeom>
            <a:noFill/>
          </p:spPr>
          <p:txBody>
            <a:bodyPr wrap="square" rtlCol="0">
              <a:noAutofit/>
            </a:bodyPr>
            <a:lstStyle/>
            <a:p>
              <a:pPr algn="ctr"/>
              <a:r>
                <a:rPr lang="zh-CN" altLang="en-US" sz="2400" b="1"/>
                <a:t>结论与展望</a:t>
              </a:r>
            </a:p>
          </p:txBody>
        </p:sp>
        <p:sp>
          <p:nvSpPr>
            <p:cNvPr id="47" name="文本框 46"/>
            <p:cNvSpPr txBox="1"/>
            <p:nvPr/>
          </p:nvSpPr>
          <p:spPr>
            <a:xfrm>
              <a:off x="4191" y="7517"/>
              <a:ext cx="2472" cy="1307"/>
            </a:xfrm>
            <a:prstGeom prst="rect">
              <a:avLst/>
            </a:prstGeom>
            <a:noFill/>
          </p:spPr>
          <p:txBody>
            <a:bodyPr wrap="square" rtlCol="0">
              <a:spAutoFit/>
            </a:bodyPr>
            <a:lstStyle/>
            <a:p>
              <a:pPr algn="ctr"/>
              <a:r>
                <a:rPr lang="zh-CN" altLang="en-US" sz="2400" b="1"/>
                <a:t>实验与数据分析</a:t>
              </a:r>
            </a:p>
          </p:txBody>
        </p:sp>
        <p:sp>
          <p:nvSpPr>
            <p:cNvPr id="5" name="平行四边形 4"/>
            <p:cNvSpPr/>
            <p:nvPr>
              <p:custDataLst>
                <p:tags r:id="rId2"/>
              </p:custDataLst>
            </p:nvPr>
          </p:nvSpPr>
          <p:spPr>
            <a:xfrm>
              <a:off x="13196" y="7517"/>
              <a:ext cx="1605" cy="1145"/>
            </a:xfrm>
            <a:prstGeom prst="parallelogram">
              <a:avLst/>
            </a:prstGeom>
            <a:solidFill>
              <a:srgbClr val="9D2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平行四边形 5"/>
            <p:cNvSpPr/>
            <p:nvPr>
              <p:custDataLst>
                <p:tags r:id="rId3"/>
              </p:custDataLst>
            </p:nvPr>
          </p:nvSpPr>
          <p:spPr>
            <a:xfrm>
              <a:off x="14924" y="7513"/>
              <a:ext cx="3057" cy="1189"/>
            </a:xfrm>
            <a:prstGeom prst="parallelogram">
              <a:avLst/>
            </a:prstGeom>
            <a:solidFill>
              <a:srgbClr val="FFFFFF"/>
            </a:solidFill>
            <a:ln>
              <a:solidFill>
                <a:srgbClr val="9D2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4"/>
              </p:custDataLst>
            </p:nvPr>
          </p:nvSpPr>
          <p:spPr>
            <a:xfrm>
              <a:off x="13486" y="7543"/>
              <a:ext cx="1907" cy="1113"/>
            </a:xfrm>
            <a:prstGeom prst="rect">
              <a:avLst/>
            </a:prstGeom>
            <a:noFill/>
          </p:spPr>
          <p:txBody>
            <a:bodyPr wrap="square" rtlCol="0">
              <a:spAutoFit/>
            </a:bodyPr>
            <a:lstStyle/>
            <a:p>
              <a:r>
                <a:rPr lang="en-US" altLang="zh-CN" sz="4000" b="1">
                  <a:solidFill>
                    <a:srgbClr val="FFFFFF"/>
                  </a:solidFill>
                  <a:latin typeface="+mj-ea"/>
                  <a:ea typeface="+mj-ea"/>
                </a:rPr>
                <a:t>06</a:t>
              </a:r>
            </a:p>
          </p:txBody>
        </p:sp>
        <p:sp>
          <p:nvSpPr>
            <p:cNvPr id="8" name="文本框 7"/>
            <p:cNvSpPr txBox="1"/>
            <p:nvPr>
              <p:custDataLst>
                <p:tags r:id="rId5"/>
              </p:custDataLst>
            </p:nvPr>
          </p:nvSpPr>
          <p:spPr>
            <a:xfrm>
              <a:off x="15305" y="7750"/>
              <a:ext cx="2472" cy="725"/>
            </a:xfrm>
            <a:prstGeom prst="rect">
              <a:avLst/>
            </a:prstGeom>
            <a:noFill/>
          </p:spPr>
          <p:txBody>
            <a:bodyPr wrap="square" rtlCol="0">
              <a:spAutoFit/>
            </a:bodyPr>
            <a:lstStyle/>
            <a:p>
              <a:pPr algn="ctr"/>
              <a:r>
                <a:rPr lang="zh-CN" altLang="en-US" sz="2400" b="1"/>
                <a:t>参考文献</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一、赛题回顾</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4</a:t>
            </a:fld>
            <a:endParaRPr lang="zh-CN" altLang="en-US" strike="noStrike" noProof="1"/>
          </a:p>
        </p:txBody>
      </p:sp>
      <p:sp>
        <p:nvSpPr>
          <p:cNvPr id="18" name="文本框 17"/>
          <p:cNvSpPr txBox="1"/>
          <p:nvPr>
            <p:custDataLst>
              <p:tags r:id="rId1"/>
            </p:custDataLst>
          </p:nvPr>
        </p:nvSpPr>
        <p:spPr>
          <a:xfrm>
            <a:off x="490220" y="1814195"/>
            <a:ext cx="8713470" cy="4233545"/>
          </a:xfrm>
          <a:prstGeom prst="rect">
            <a:avLst/>
          </a:prstGeom>
          <a:noFill/>
        </p:spPr>
        <p:txBody>
          <a:bodyPr wrap="square" rtlCol="0" anchor="ctr">
            <a:noAutofit/>
          </a:bodyPr>
          <a:lstStyle/>
          <a:p>
            <a:pPr indent="266700" algn="just"/>
            <a:r>
              <a:rPr lang="en-US" altLang="zh-CN" sz="3200" kern="100" dirty="0">
                <a:effectLst/>
                <a:latin typeface="Arabic Typesetting" panose="03020402040406030203" pitchFamily="66" charset="-78"/>
                <a:cs typeface="Arabic Typesetting" panose="03020402040406030203" pitchFamily="66" charset="-78"/>
              </a:rPr>
              <a:t>  </a:t>
            </a:r>
            <a:r>
              <a:rPr lang="en-US" altLang="zh-CN" sz="2800" kern="100" dirty="0">
                <a:effectLst/>
                <a:latin typeface="Arabic Typesetting" panose="03020402040406030203" pitchFamily="66" charset="-78"/>
                <a:cs typeface="Arabic Typesetting" panose="03020402040406030203" pitchFamily="66" charset="-78"/>
              </a:rPr>
              <a:t>  </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Secure the lower ends of two identical leaf springs to a non-magnetic base and attach magnets to the upper ends such that they repel and are free to move. Investigate how the movement of the springs depends on relevant parameters.</a:t>
            </a:r>
          </a:p>
          <a:p>
            <a:pPr marL="0" indent="266700" algn="just" eaLnBrk="1" latinLnBrk="0" hangingPunct="1">
              <a:lnSpc>
                <a:spcPct val="150000"/>
              </a:lnSpc>
            </a:pP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   将两个</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相同</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的叶片弹簧的下端固定到</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非磁性</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底座上，并将磁铁连接到弹簧上端，使它们相互</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排斥</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并可以自由移动。研究</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弹簧的运动</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是如何取决于相关</a:t>
            </a:r>
            <a:r>
              <a:rPr lang="en-US" altLang="zh-CN" sz="2800" kern="100"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参数</a:t>
            </a:r>
            <a:r>
              <a:rPr lang="en-US" altLang="zh-CN" sz="2800" kern="100" dirty="0">
                <a:effectLst/>
                <a:latin typeface="黑体" panose="02010609060101010101" pitchFamily="49" charset="-122"/>
                <a:ea typeface="黑体" panose="02010609060101010101" pitchFamily="49" charset="-122"/>
                <a:cs typeface="黑体" panose="02010609060101010101" pitchFamily="49" charset="-122"/>
              </a:rPr>
              <a:t>的。</a:t>
            </a:r>
            <a:r>
              <a:rPr lang="en-US" altLang="zh-CN" sz="2400" b="1" kern="100" dirty="0">
                <a:effectLst/>
                <a:latin typeface="+mn-ea"/>
                <a:ea typeface="+mn-ea"/>
                <a:cs typeface="+mn-ea"/>
              </a:rPr>
              <a:t> </a:t>
            </a:r>
            <a:endParaRPr lang="zh-CN" altLang="zh-CN" sz="2400" b="1" kern="100" dirty="0">
              <a:effectLst/>
              <a:latin typeface="+mn-ea"/>
              <a:ea typeface="+mn-ea"/>
              <a:cs typeface="+mn-ea"/>
            </a:endParaRPr>
          </a:p>
        </p:txBody>
      </p:sp>
      <p:pic>
        <p:nvPicPr>
          <p:cNvPr id="5" name="图片 4" descr="屏幕截图 2023-03-21 140838"/>
          <p:cNvPicPr>
            <a:picLocks noChangeAspect="1"/>
          </p:cNvPicPr>
          <p:nvPr>
            <p:custDataLst>
              <p:tags r:id="rId2"/>
            </p:custDataLst>
          </p:nvPr>
        </p:nvPicPr>
        <p:blipFill>
          <a:blip r:embed="rId4"/>
          <a:stretch>
            <a:fillRect/>
          </a:stretch>
        </p:blipFill>
        <p:spPr>
          <a:xfrm>
            <a:off x="9371330" y="2207260"/>
            <a:ext cx="2820670" cy="26466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一、赛题回顾</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5</a:t>
            </a:fld>
            <a:endParaRPr lang="zh-CN" altLang="en-US" strike="noStrike" noProof="1"/>
          </a:p>
        </p:txBody>
      </p:sp>
      <p:sp>
        <p:nvSpPr>
          <p:cNvPr id="3" name="文本框 2"/>
          <p:cNvSpPr txBox="1"/>
          <p:nvPr>
            <p:custDataLst>
              <p:tags r:id="rId1"/>
            </p:custDataLst>
          </p:nvPr>
        </p:nvSpPr>
        <p:spPr>
          <a:xfrm>
            <a:off x="1150620" y="1672590"/>
            <a:ext cx="9890760" cy="3322955"/>
          </a:xfrm>
          <a:prstGeom prst="rect">
            <a:avLst/>
          </a:prstGeom>
          <a:noFill/>
        </p:spPr>
        <p:txBody>
          <a:bodyPr wrap="square" rtlCol="0">
            <a:spAutoFit/>
          </a:bodyPr>
          <a:lstStyle/>
          <a:p>
            <a:pPr marL="0" indent="0" eaLnBrk="1" latinLnBrk="0" hangingPunct="1">
              <a:lnSpc>
                <a:spcPct val="150000"/>
              </a:lnSpc>
            </a:pPr>
            <a:r>
              <a:rPr lang="zh-CN" altLang="en-US" sz="2800" dirty="0">
                <a:latin typeface="黑体" panose="02010609060101010101" pitchFamily="49" charset="-122"/>
                <a:ea typeface="黑体" panose="02010609060101010101" pitchFamily="49" charset="-122"/>
                <a:cs typeface="黑体" panose="02010609060101010101" pitchFamily="49" charset="-122"/>
              </a:rPr>
              <a:t>赛题分析：</a:t>
            </a:r>
          </a:p>
          <a:p>
            <a:pPr marL="0" indent="0" eaLnBrk="1" latinLnBrk="0" hangingPunct="1">
              <a:lnSpc>
                <a:spcPct val="150000"/>
              </a:lnSpc>
            </a:pPr>
            <a:r>
              <a:rPr lang="en-US" altLang="zh-CN" sz="2800" dirty="0">
                <a:latin typeface="黑体" panose="02010609060101010101" pitchFamily="49" charset="-122"/>
                <a:ea typeface="黑体" panose="02010609060101010101" pitchFamily="49" charset="-122"/>
                <a:cs typeface="黑体" panose="02010609060101010101" pitchFamily="49" charset="-122"/>
              </a:rPr>
              <a:t>    </a:t>
            </a:r>
            <a:r>
              <a:rPr lang="zh-CN" altLang="en-US" sz="2800" dirty="0">
                <a:latin typeface="黑体" panose="02010609060101010101" pitchFamily="49" charset="-122"/>
                <a:ea typeface="黑体" panose="02010609060101010101" pitchFamily="49" charset="-122"/>
                <a:cs typeface="黑体" panose="02010609060101010101" pitchFamily="49" charset="-122"/>
              </a:rPr>
              <a:t>系统描述一个带有磁铁的弹簧片振动，其运动特性可能与</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磁铁材质</a:t>
            </a:r>
            <a:r>
              <a:rPr lang="zh-CN" altLang="en-US" sz="2800" dirty="0">
                <a:latin typeface="黑体" panose="02010609060101010101" pitchFamily="49" charset="-122"/>
                <a:ea typeface="黑体" panose="02010609060101010101" pitchFamily="49" charset="-122"/>
                <a:cs typeface="黑体" panose="02010609060101010101" pitchFamily="49" charset="-122"/>
              </a:rPr>
              <a:t>和</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大小</a:t>
            </a:r>
            <a:r>
              <a:rPr lang="zh-CN" altLang="en-US" sz="2800" dirty="0">
                <a:latin typeface="黑体" panose="02010609060101010101" pitchFamily="49" charset="-122"/>
                <a:ea typeface="黑体" panose="02010609060101010101" pitchFamily="49" charset="-122"/>
                <a:cs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弹片的材质</a:t>
            </a:r>
            <a:r>
              <a:rPr lang="zh-CN" altLang="en-US" sz="2800" dirty="0">
                <a:latin typeface="黑体" panose="02010609060101010101" pitchFamily="49" charset="-122"/>
                <a:ea typeface="黑体" panose="02010609060101010101" pitchFamily="49" charset="-122"/>
                <a:cs typeface="黑体" panose="02010609060101010101" pitchFamily="49" charset="-122"/>
              </a:rPr>
              <a:t>和</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长度</a:t>
            </a:r>
            <a:r>
              <a:rPr lang="zh-CN" altLang="en-US" sz="2800" dirty="0">
                <a:latin typeface="黑体" panose="02010609060101010101" pitchFamily="49" charset="-122"/>
                <a:ea typeface="黑体" panose="02010609060101010101" pitchFamily="49" charset="-122"/>
                <a:cs typeface="黑体" panose="02010609060101010101" pitchFamily="49" charset="-122"/>
              </a:rPr>
              <a:t>、</a:t>
            </a: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弹片的</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初始位置</a:t>
            </a: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都</a:t>
            </a:r>
            <a:r>
              <a:rPr lang="zh-CN" altLang="en-US" sz="2800" dirty="0">
                <a:latin typeface="黑体" panose="02010609060101010101" pitchFamily="49" charset="-122"/>
                <a:ea typeface="黑体" panose="02010609060101010101" pitchFamily="49" charset="-122"/>
                <a:cs typeface="黑体" panose="02010609060101010101" pitchFamily="49" charset="-122"/>
              </a:rPr>
              <a:t>会影响弹片的</a:t>
            </a:r>
            <a:r>
              <a:rPr lang="zh-CN" altLang="en-US" sz="2800" dirty="0">
                <a:solidFill>
                  <a:srgbClr val="FF0000"/>
                </a:solidFill>
                <a:latin typeface="黑体" panose="02010609060101010101" pitchFamily="49" charset="-122"/>
                <a:ea typeface="黑体" panose="02010609060101010101" pitchFamily="49" charset="-122"/>
                <a:cs typeface="黑体" panose="02010609060101010101" pitchFamily="49" charset="-122"/>
              </a:rPr>
              <a:t>振动</a:t>
            </a:r>
            <a:r>
              <a:rPr lang="zh-CN" altLang="en-US" sz="2800" dirty="0">
                <a:latin typeface="黑体" panose="02010609060101010101" pitchFamily="49" charset="-122"/>
                <a:ea typeface="黑体" panose="02010609060101010101" pitchFamily="49" charset="-122"/>
                <a:cs typeface="黑体" panose="02010609060101010101" pitchFamily="49" charset="-122"/>
              </a:rPr>
              <a:t>。调整这些参数，观察相应的运动特性，探究参数对弹片运动的影响。</a:t>
            </a:r>
            <a:endParaRPr lang="en-US" altLang="zh-CN" sz="2800"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二、预实验</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6</a:t>
            </a:fld>
            <a:endParaRPr lang="zh-CN" altLang="en-US" strike="noStrike" noProof="1"/>
          </a:p>
        </p:txBody>
      </p:sp>
      <p:sp>
        <p:nvSpPr>
          <p:cNvPr id="6" name="文本框 5"/>
          <p:cNvSpPr txBox="1"/>
          <p:nvPr>
            <p:custDataLst>
              <p:tags r:id="rId1"/>
            </p:custDataLst>
          </p:nvPr>
        </p:nvSpPr>
        <p:spPr>
          <a:xfrm>
            <a:off x="1028700" y="1168400"/>
            <a:ext cx="8644255" cy="1322705"/>
          </a:xfrm>
          <a:prstGeom prst="rect">
            <a:avLst/>
          </a:prstGeom>
          <a:noFill/>
        </p:spPr>
        <p:txBody>
          <a:bodyPr wrap="square" rtlCol="0">
            <a:noAutofit/>
          </a:bodyPr>
          <a:lstStyle/>
          <a:p>
            <a:pPr marL="0" indent="0" eaLnBrk="1" latinLnBrk="0" hangingPunct="1">
              <a:lnSpc>
                <a:spcPct val="150000"/>
              </a:lnSpc>
            </a:pPr>
            <a:r>
              <a:rPr lang="zh-CN" altLang="en-US" sz="2800" dirty="0">
                <a:latin typeface="黑体" panose="02010609060101010101" pitchFamily="49" charset="-122"/>
                <a:ea typeface="黑体" panose="02010609060101010101" pitchFamily="49" charset="-122"/>
                <a:cs typeface="黑体" panose="02010609060101010101" pitchFamily="49" charset="-122"/>
              </a:rPr>
              <a:t>预实验：</a:t>
            </a: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两个钢片（叶片弹簧）、两块圆柱形铷磁铁、</a:t>
            </a:r>
          </a:p>
          <a:p>
            <a:pPr marL="0" indent="0" eaLnBrk="1" latinLnBrk="0" hangingPunct="1">
              <a:lnSpc>
                <a:spcPct val="150000"/>
              </a:lnSpc>
            </a:pP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800" dirty="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dirty="0">
                <a:latin typeface="黑体" panose="02010609060101010101" pitchFamily="49" charset="-122"/>
                <a:ea typeface="黑体" panose="02010609060101010101" pitchFamily="49" charset="-122"/>
                <a:cs typeface="黑体" panose="02010609060101010101" pitchFamily="49" charset="-122"/>
                <a:sym typeface="+mn-ea"/>
              </a:rPr>
              <a:t>经固定的非磁性底座</a:t>
            </a:r>
            <a:r>
              <a:rPr lang="en-US" altLang="zh-CN" sz="28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32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3200" b="1" dirty="0">
                <a:latin typeface="+mn-ea"/>
                <a:ea typeface="+mn-ea"/>
                <a:sym typeface="+mn-ea"/>
              </a:rPr>
              <a:t>       </a:t>
            </a:r>
          </a:p>
          <a:p>
            <a:pPr marL="0" indent="0" eaLnBrk="1" latinLnBrk="0" hangingPunct="1">
              <a:lnSpc>
                <a:spcPct val="150000"/>
              </a:lnSpc>
            </a:pPr>
            <a:endParaRPr lang="zh-CN" altLang="en-US" sz="3200" b="1" dirty="0">
              <a:latin typeface="+mn-ea"/>
              <a:ea typeface="+mn-ea"/>
              <a:cs typeface="+mn-ea"/>
            </a:endParaRPr>
          </a:p>
        </p:txBody>
      </p:sp>
      <p:pic>
        <p:nvPicPr>
          <p:cNvPr id="8" name="图片 7" descr="Graph1"/>
          <p:cNvPicPr>
            <a:picLocks noChangeAspect="1"/>
          </p:cNvPicPr>
          <p:nvPr>
            <p:custDataLst>
              <p:tags r:id="rId2"/>
            </p:custDataLst>
          </p:nvPr>
        </p:nvPicPr>
        <p:blipFill>
          <a:blip r:embed="rId6"/>
          <a:stretch>
            <a:fillRect/>
          </a:stretch>
        </p:blipFill>
        <p:spPr>
          <a:xfrm>
            <a:off x="6677660" y="3218815"/>
            <a:ext cx="4100195" cy="3138170"/>
          </a:xfrm>
          <a:prstGeom prst="rect">
            <a:avLst/>
          </a:prstGeom>
          <a:ln>
            <a:solidFill>
              <a:schemeClr val="bg2">
                <a:lumMod val="90000"/>
              </a:schemeClr>
            </a:solidFill>
          </a:ln>
        </p:spPr>
      </p:pic>
      <p:pic>
        <p:nvPicPr>
          <p:cNvPr id="3" name="预(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028700" y="3218815"/>
            <a:ext cx="4533900" cy="3137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二、预实验</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7</a:t>
            </a:fld>
            <a:endParaRPr lang="zh-CN" altLang="en-US" strike="noStrike" noProof="1"/>
          </a:p>
        </p:txBody>
      </p:sp>
      <p:sp>
        <p:nvSpPr>
          <p:cNvPr id="5" name="文本框 4"/>
          <p:cNvSpPr txBox="1"/>
          <p:nvPr>
            <p:custDataLst>
              <p:tags r:id="rId1"/>
            </p:custDataLst>
          </p:nvPr>
        </p:nvSpPr>
        <p:spPr>
          <a:xfrm>
            <a:off x="524510" y="880110"/>
            <a:ext cx="3329940" cy="728345"/>
          </a:xfrm>
          <a:prstGeom prst="rect">
            <a:avLst/>
          </a:prstGeom>
          <a:noFill/>
        </p:spPr>
        <p:txBody>
          <a:bodyPr wrap="square" rtlCol="0">
            <a:noAutofit/>
          </a:bodyPr>
          <a:lstStyle/>
          <a:p>
            <a:pPr marL="0" indent="0" eaLnBrk="1" latinLnBrk="0" hangingPunct="1">
              <a:lnSpc>
                <a:spcPct val="150000"/>
              </a:lnSpc>
            </a:pPr>
            <a:r>
              <a:rPr lang="zh-CN" altLang="en-US" sz="3200" b="1">
                <a:latin typeface="黑体" panose="02010609060101010101" pitchFamily="49" charset="-122"/>
                <a:ea typeface="黑体" panose="02010609060101010101" pitchFamily="49" charset="-122"/>
                <a:cs typeface="+mn-ea"/>
              </a:rPr>
              <a:t>实验现象分析：</a:t>
            </a:r>
            <a:endParaRPr lang="zh-CN" altLang="en-US" sz="3200" b="1">
              <a:latin typeface="+mn-ea"/>
              <a:ea typeface="+mn-ea"/>
              <a:cs typeface="+mn-ea"/>
            </a:endParaRPr>
          </a:p>
          <a:p>
            <a:pPr marL="0" indent="0" eaLnBrk="1" latinLnBrk="0" hangingPunct="1">
              <a:lnSpc>
                <a:spcPct val="150000"/>
              </a:lnSpc>
            </a:pPr>
            <a:r>
              <a:rPr lang="en-US" altLang="zh-CN" sz="3200" b="1">
                <a:latin typeface="+mn-ea"/>
                <a:ea typeface="+mn-ea"/>
                <a:cs typeface="+mn-ea"/>
              </a:rPr>
              <a:t>    </a:t>
            </a:r>
          </a:p>
        </p:txBody>
      </p:sp>
      <p:sp>
        <p:nvSpPr>
          <p:cNvPr id="7" name="文本框 6"/>
          <p:cNvSpPr txBox="1"/>
          <p:nvPr>
            <p:custDataLst>
              <p:tags r:id="rId2"/>
            </p:custDataLst>
          </p:nvPr>
        </p:nvSpPr>
        <p:spPr>
          <a:xfrm>
            <a:off x="647700" y="1746250"/>
            <a:ext cx="5067935" cy="82994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sym typeface="+mn-ea"/>
              </a:rPr>
              <a:t>给定一侧弹片</a:t>
            </a:r>
            <a:r>
              <a:rPr lang="zh-CN" altLang="en-US" sz="2400" b="1">
                <a:solidFill>
                  <a:srgbClr val="FF0000"/>
                </a:solidFill>
                <a:latin typeface="黑体" panose="02010609060101010101" pitchFamily="49" charset="-122"/>
                <a:ea typeface="黑体" panose="02010609060101010101" pitchFamily="49" charset="-122"/>
                <a:sym typeface="+mn-ea"/>
              </a:rPr>
              <a:t>初始水平位移</a:t>
            </a:r>
            <a:r>
              <a:rPr lang="zh-CN" altLang="en-US" sz="2400" b="1">
                <a:latin typeface="黑体" panose="02010609060101010101" pitchFamily="49" charset="-122"/>
                <a:ea typeface="黑体" panose="02010609060101010101" pitchFamily="49" charset="-122"/>
                <a:sym typeface="+mn-ea"/>
              </a:rPr>
              <a:t>，</a:t>
            </a:r>
            <a:r>
              <a:rPr lang="zh-CN" altLang="en-US" sz="2400" b="1">
                <a:latin typeface="黑体" panose="02010609060101010101" pitchFamily="49" charset="-122"/>
                <a:ea typeface="黑体" panose="02010609060101010101" pitchFamily="49" charset="-122"/>
              </a:rPr>
              <a:t>释放后弹片形变预回到</a:t>
            </a:r>
            <a:r>
              <a:rPr lang="zh-CN" altLang="en-US" sz="2400" b="1">
                <a:solidFill>
                  <a:srgbClr val="FF0000"/>
                </a:solidFill>
                <a:latin typeface="黑体" panose="02010609060101010101" pitchFamily="49" charset="-122"/>
                <a:ea typeface="黑体" panose="02010609060101010101" pitchFamily="49" charset="-122"/>
              </a:rPr>
              <a:t>平衡位置</a:t>
            </a:r>
          </a:p>
        </p:txBody>
      </p:sp>
      <p:sp>
        <p:nvSpPr>
          <p:cNvPr id="8" name="文本框 7"/>
          <p:cNvSpPr txBox="1"/>
          <p:nvPr>
            <p:custDataLst>
              <p:tags r:id="rId3"/>
            </p:custDataLst>
          </p:nvPr>
        </p:nvSpPr>
        <p:spPr>
          <a:xfrm>
            <a:off x="647700" y="2807970"/>
            <a:ext cx="6932295" cy="82994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cs typeface="黑体" panose="02010609060101010101" pitchFamily="49" charset="-122"/>
              </a:rPr>
              <a:t>磁铁之间</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斥力</a:t>
            </a:r>
            <a:r>
              <a:rPr lang="zh-CN" altLang="en-US" sz="2400" b="1">
                <a:latin typeface="黑体" panose="02010609060101010101" pitchFamily="49" charset="-122"/>
                <a:ea typeface="黑体" panose="02010609060101010101" pitchFamily="49" charset="-122"/>
                <a:cs typeface="黑体" panose="02010609060101010101" pitchFamily="49" charset="-122"/>
              </a:rPr>
              <a:t>增强，</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磁场变化</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引起</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阻尼力</a:t>
            </a:r>
            <a:r>
              <a:rPr lang="zh-CN" altLang="en-US" sz="2400" b="1">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latin typeface="黑体" panose="02010609060101010101" pitchFamily="49" charset="-122"/>
                <a:ea typeface="黑体" panose="02010609060101010101" pitchFamily="49" charset="-122"/>
                <a:cs typeface="黑体" panose="02010609060101010101" pitchFamily="49" charset="-122"/>
              </a:rPr>
              <a:t>右侧弹片开始运动，左侧弹片速度</a:t>
            </a:r>
            <a:r>
              <a:rPr lang="zh-CN" sz="2400" b="1">
                <a:latin typeface="黑体" panose="02010609060101010101" pitchFamily="49" charset="-122"/>
                <a:ea typeface="黑体" panose="02010609060101010101" pitchFamily="49" charset="-122"/>
                <a:cs typeface="黑体" panose="02010609060101010101" pitchFamily="49" charset="-122"/>
              </a:rPr>
              <a:t>减小</a:t>
            </a:r>
          </a:p>
        </p:txBody>
      </p:sp>
      <p:sp>
        <p:nvSpPr>
          <p:cNvPr id="9" name="文本框 8"/>
          <p:cNvSpPr txBox="1"/>
          <p:nvPr>
            <p:custDataLst>
              <p:tags r:id="rId4"/>
            </p:custDataLst>
          </p:nvPr>
        </p:nvSpPr>
        <p:spPr>
          <a:xfrm>
            <a:off x="646430" y="3869690"/>
            <a:ext cx="6538595" cy="82994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rPr>
              <a:t>左侧弹片</a:t>
            </a:r>
            <a:r>
              <a:rPr lang="zh-CN" altLang="en-US" sz="2400" b="1">
                <a:solidFill>
                  <a:srgbClr val="FF0000"/>
                </a:solidFill>
                <a:latin typeface="黑体" panose="02010609060101010101" pitchFamily="49" charset="-122"/>
                <a:ea typeface="黑体" panose="02010609060101010101" pitchFamily="49" charset="-122"/>
              </a:rPr>
              <a:t>周期性</a:t>
            </a:r>
            <a:r>
              <a:rPr lang="zh-CN" altLang="en-US" sz="2400" b="1">
                <a:latin typeface="黑体" panose="02010609060101010101" pitchFamily="49" charset="-122"/>
                <a:ea typeface="黑体" panose="02010609060101010101" pitchFamily="49" charset="-122"/>
              </a:rPr>
              <a:t>反复振动，振动达到平衡位置附近时，右侧弹片</a:t>
            </a:r>
            <a:r>
              <a:rPr lang="zh-CN" altLang="en-US" sz="2400" b="1">
                <a:solidFill>
                  <a:srgbClr val="FF0000"/>
                </a:solidFill>
                <a:latin typeface="黑体" panose="02010609060101010101" pitchFamily="49" charset="-122"/>
                <a:ea typeface="黑体" panose="02010609060101010101" pitchFamily="49" charset="-122"/>
              </a:rPr>
              <a:t>振幅最大</a:t>
            </a:r>
          </a:p>
        </p:txBody>
      </p:sp>
      <p:sp>
        <p:nvSpPr>
          <p:cNvPr id="10" name="文本框 9"/>
          <p:cNvSpPr txBox="1"/>
          <p:nvPr>
            <p:custDataLst>
              <p:tags r:id="rId5"/>
            </p:custDataLst>
          </p:nvPr>
        </p:nvSpPr>
        <p:spPr>
          <a:xfrm>
            <a:off x="646430" y="4931410"/>
            <a:ext cx="6538595" cy="82994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rPr>
              <a:t>存在</a:t>
            </a:r>
            <a:r>
              <a:rPr lang="zh-CN" altLang="en-US" sz="2400" b="1">
                <a:solidFill>
                  <a:srgbClr val="FF0000"/>
                </a:solidFill>
                <a:latin typeface="黑体" panose="02010609060101010101" pitchFamily="49" charset="-122"/>
                <a:ea typeface="黑体" panose="02010609060101010101" pitchFamily="49" charset="-122"/>
              </a:rPr>
              <a:t>空气阻力</a:t>
            </a:r>
            <a:r>
              <a:rPr lang="zh-CN" altLang="en-US" sz="2400" b="1">
                <a:latin typeface="黑体" panose="02010609060101010101" pitchFamily="49" charset="-122"/>
                <a:ea typeface="黑体" panose="02010609060101010101" pitchFamily="49" charset="-122"/>
              </a:rPr>
              <a:t>，两弹片呈现在一个能量传递中</a:t>
            </a:r>
            <a:r>
              <a:rPr lang="zh-CN" altLang="en-US" sz="2400" b="1">
                <a:solidFill>
                  <a:srgbClr val="FF0000"/>
                </a:solidFill>
                <a:latin typeface="黑体" panose="02010609060101010101" pitchFamily="49" charset="-122"/>
                <a:ea typeface="黑体" panose="02010609060101010101" pitchFamily="49" charset="-122"/>
              </a:rPr>
              <a:t>振幅减小</a:t>
            </a:r>
            <a:r>
              <a:rPr lang="zh-CN" altLang="en-US" sz="2400" b="1">
                <a:latin typeface="黑体" panose="02010609060101010101" pitchFamily="49" charset="-122"/>
                <a:ea typeface="黑体" panose="02010609060101010101" pitchFamily="49" charset="-122"/>
              </a:rPr>
              <a:t>的简谐振动</a:t>
            </a:r>
          </a:p>
        </p:txBody>
      </p:sp>
      <p:sp>
        <p:nvSpPr>
          <p:cNvPr id="11" name="文本框 10"/>
          <p:cNvSpPr txBox="1"/>
          <p:nvPr>
            <p:custDataLst>
              <p:tags r:id="rId6"/>
            </p:custDataLst>
          </p:nvPr>
        </p:nvSpPr>
        <p:spPr>
          <a:xfrm>
            <a:off x="646430" y="5993130"/>
            <a:ext cx="6537960" cy="460375"/>
          </a:xfrm>
          <a:prstGeom prst="rect">
            <a:avLst/>
          </a:prstGeom>
          <a:noFill/>
          <a:ln>
            <a:solidFill>
              <a:schemeClr val="tx1"/>
            </a:solidFill>
          </a:ln>
        </p:spPr>
        <p:txBody>
          <a:bodyPr wrap="square" rtlCol="0">
            <a:spAutoFit/>
          </a:bodyPr>
          <a:lstStyle/>
          <a:p>
            <a:r>
              <a:rPr lang="zh-CN" altLang="en-US" sz="2400" b="1">
                <a:latin typeface="黑体" panose="02010609060101010101" pitchFamily="49" charset="-122"/>
                <a:ea typeface="黑体" panose="02010609060101010101" pitchFamily="49" charset="-122"/>
              </a:rPr>
              <a:t>最后两个弹片稳定在平衡位置</a:t>
            </a:r>
          </a:p>
        </p:txBody>
      </p:sp>
      <p:graphicFrame>
        <p:nvGraphicFramePr>
          <p:cNvPr id="3" name="表格 2"/>
          <p:cNvGraphicFramePr/>
          <p:nvPr>
            <p:custDataLst>
              <p:tags r:id="rId7"/>
            </p:custDataLst>
          </p:nvPr>
        </p:nvGraphicFramePr>
        <p:xfrm>
          <a:off x="7966075" y="1746250"/>
          <a:ext cx="4031615" cy="4509770"/>
        </p:xfrm>
        <a:graphic>
          <a:graphicData uri="http://schemas.openxmlformats.org/drawingml/2006/table">
            <a:tbl>
              <a:tblPr firstRow="1" bandRow="1">
                <a:tableStyleId>{5C22544A-7EE6-4342-B048-85BDC9FD1C3A}</a:tableStyleId>
              </a:tblPr>
              <a:tblGrid>
                <a:gridCol w="4031615">
                  <a:extLst>
                    <a:ext uri="{9D8B030D-6E8A-4147-A177-3AD203B41FA5}">
                      <a16:colId xmlns:a16="http://schemas.microsoft.com/office/drawing/2014/main" val="20000"/>
                    </a:ext>
                  </a:extLst>
                </a:gridCol>
              </a:tblGrid>
              <a:tr h="1078230">
                <a:tc>
                  <a:txBody>
                    <a:bodyPr/>
                    <a:lstStyle/>
                    <a:p>
                      <a:pPr algn="ctr">
                        <a:lnSpc>
                          <a:spcPct val="90000"/>
                        </a:lnSpc>
                        <a:buNone/>
                      </a:pPr>
                      <a:r>
                        <a:rPr lang="zh-CN" altLang="en-US" sz="2400">
                          <a:latin typeface="黑体" panose="02010609060101010101" pitchFamily="49" charset="-122"/>
                          <a:ea typeface="黑体" panose="02010609060101010101" pitchFamily="49" charset="-122"/>
                          <a:sym typeface="+mn-ea"/>
                        </a:rPr>
                        <a:t>探究弹片呈现振幅减小的简谐振动的原理</a:t>
                      </a:r>
                      <a:endParaRPr lang="zh-CN" altLang="en-US" sz="2400">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0"/>
                  </a:ext>
                </a:extLst>
              </a:tr>
              <a:tr h="838200">
                <a:tc>
                  <a:txBody>
                    <a:bodyPr/>
                    <a:lstStyle/>
                    <a:p>
                      <a:pPr algn="ctr">
                        <a:buNone/>
                      </a:pPr>
                      <a:r>
                        <a:rPr lang="zh-CN" altLang="en-US" sz="2400" b="1">
                          <a:latin typeface="黑体" panose="02010609060101010101" pitchFamily="49" charset="-122"/>
                          <a:ea typeface="黑体" panose="02010609060101010101" pitchFamily="49" charset="-122"/>
                          <a:sym typeface="+mn-ea"/>
                        </a:rPr>
                        <a:t>探究不同弹片长度下的影响</a:t>
                      </a:r>
                      <a:endParaRPr lang="zh-CN" altLang="en-US" sz="2400" b="1">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1"/>
                  </a:ext>
                </a:extLst>
              </a:tr>
              <a:tr h="581660">
                <a:tc>
                  <a:txBody>
                    <a:bodyPr/>
                    <a:lstStyle/>
                    <a:p>
                      <a:pPr algn="ctr">
                        <a:buNone/>
                      </a:pPr>
                      <a:r>
                        <a:rPr lang="zh-CN" altLang="en-US" sz="2400" b="1">
                          <a:latin typeface="黑体" panose="02010609060101010101" pitchFamily="49" charset="-122"/>
                          <a:ea typeface="黑体" panose="02010609060101010101" pitchFamily="49" charset="-122"/>
                          <a:sym typeface="+mn-ea"/>
                        </a:rPr>
                        <a:t>探究不同磁铁材质下的影响</a:t>
                      </a:r>
                    </a:p>
                  </a:txBody>
                  <a:tcPr anchor="ctr"/>
                </a:tc>
                <a:extLst>
                  <a:ext uri="{0D108BD9-81ED-4DB2-BD59-A6C34878D82A}">
                    <a16:rowId xmlns:a16="http://schemas.microsoft.com/office/drawing/2014/main" val="10002"/>
                  </a:ext>
                </a:extLst>
              </a:tr>
              <a:tr h="1188720">
                <a:tc>
                  <a:txBody>
                    <a:bodyPr/>
                    <a:lstStyle/>
                    <a:p>
                      <a:pPr algn="ctr">
                        <a:buNone/>
                      </a:pPr>
                      <a:r>
                        <a:rPr lang="zh-CN" altLang="en-US" sz="2400" b="1">
                          <a:latin typeface="黑体" panose="02010609060101010101" pitchFamily="49" charset="-122"/>
                          <a:ea typeface="黑体" panose="02010609060101010101" pitchFamily="49" charset="-122"/>
                          <a:sym typeface="+mn-ea"/>
                        </a:rPr>
                        <a:t>探究磁铁之间不同距离下的影响</a:t>
                      </a:r>
                      <a:endParaRPr lang="zh-CN" altLang="en-US" sz="2400" b="1">
                        <a:latin typeface="黑体" panose="02010609060101010101" pitchFamily="49" charset="-122"/>
                        <a:ea typeface="黑体" panose="02010609060101010101" pitchFamily="49" charset="-122"/>
                      </a:endParaRPr>
                    </a:p>
                  </a:txBody>
                  <a:tcPr anchor="ctr"/>
                </a:tc>
                <a:extLst>
                  <a:ext uri="{0D108BD9-81ED-4DB2-BD59-A6C34878D82A}">
                    <a16:rowId xmlns:a16="http://schemas.microsoft.com/office/drawing/2014/main" val="10003"/>
                  </a:ext>
                </a:extLst>
              </a:tr>
              <a:tr h="822960">
                <a:tc>
                  <a:txBody>
                    <a:bodyPr/>
                    <a:lstStyle/>
                    <a:p>
                      <a:pPr algn="ctr">
                        <a:buNone/>
                      </a:pPr>
                      <a:r>
                        <a:rPr lang="zh-CN" altLang="en-US" sz="2400" b="1">
                          <a:latin typeface="黑体" panose="02010609060101010101" pitchFamily="49" charset="-122"/>
                          <a:ea typeface="黑体" panose="02010609060101010101" pitchFamily="49" charset="-122"/>
                          <a:sym typeface="+mn-ea"/>
                        </a:rPr>
                        <a:t>探究弹片不同初始位移下的影响</a:t>
                      </a:r>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三、原理分析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8</a:t>
            </a:fld>
            <a:endParaRPr lang="zh-CN" altLang="en-US" strike="noStrike" noProof="1"/>
          </a:p>
        </p:txBody>
      </p:sp>
      <p:sp>
        <p:nvSpPr>
          <p:cNvPr id="10" name="文本框 9"/>
          <p:cNvSpPr txBox="1"/>
          <p:nvPr>
            <p:custDataLst>
              <p:tags r:id="rId1"/>
            </p:custDataLst>
          </p:nvPr>
        </p:nvSpPr>
        <p:spPr>
          <a:xfrm>
            <a:off x="339090" y="1094740"/>
            <a:ext cx="4650105" cy="521970"/>
          </a:xfrm>
          <a:prstGeom prst="rect">
            <a:avLst/>
          </a:prstGeom>
          <a:noFill/>
        </p:spPr>
        <p:txBody>
          <a:bodyPr wrap="square">
            <a:spAutoFit/>
          </a:bodyPr>
          <a:lstStyle/>
          <a:p>
            <a:r>
              <a:rPr lang="en-US" altLang="zh-CN" sz="2800" b="1" dirty="0">
                <a:solidFill>
                  <a:srgbClr val="9D2434"/>
                </a:solidFill>
                <a:latin typeface="微软雅黑" panose="020B0503020204020204" pitchFamily="34" charset="-122"/>
                <a:ea typeface="微软雅黑" panose="020B0503020204020204" pitchFamily="34" charset="-122"/>
              </a:rPr>
              <a:t>3.1 </a:t>
            </a:r>
            <a:r>
              <a:rPr lang="zh-CN" altLang="en-US" sz="2800" b="1" dirty="0">
                <a:solidFill>
                  <a:srgbClr val="9D2434"/>
                </a:solidFill>
                <a:latin typeface="微软雅黑" panose="020B0503020204020204" pitchFamily="34" charset="-122"/>
                <a:ea typeface="微软雅黑" panose="020B0503020204020204" pitchFamily="34" charset="-122"/>
              </a:rPr>
              <a:t>单个弹片振幅减小解释</a:t>
            </a:r>
          </a:p>
        </p:txBody>
      </p:sp>
      <p:grpSp>
        <p:nvGrpSpPr>
          <p:cNvPr id="42" name="组合 41"/>
          <p:cNvGrpSpPr/>
          <p:nvPr/>
        </p:nvGrpSpPr>
        <p:grpSpPr>
          <a:xfrm>
            <a:off x="9084945" y="2055495"/>
            <a:ext cx="2678563" cy="2383943"/>
            <a:chOff x="13000" y="2081"/>
            <a:chExt cx="3879" cy="3025"/>
          </a:xfrm>
        </p:grpSpPr>
        <p:grpSp>
          <p:nvGrpSpPr>
            <p:cNvPr id="19" name="组合 18"/>
            <p:cNvGrpSpPr/>
            <p:nvPr/>
          </p:nvGrpSpPr>
          <p:grpSpPr>
            <a:xfrm>
              <a:off x="13895" y="2135"/>
              <a:ext cx="2984" cy="2971"/>
              <a:chOff x="12729" y="1653"/>
              <a:chExt cx="2984" cy="2971"/>
            </a:xfrm>
          </p:grpSpPr>
          <p:sp>
            <p:nvSpPr>
              <p:cNvPr id="11" name="矩形 10"/>
              <p:cNvSpPr/>
              <p:nvPr/>
            </p:nvSpPr>
            <p:spPr>
              <a:xfrm>
                <a:off x="12729" y="4342"/>
                <a:ext cx="2984" cy="282"/>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3449" y="1653"/>
                <a:ext cx="1645" cy="2699"/>
                <a:chOff x="13449" y="1653"/>
                <a:chExt cx="1645" cy="2699"/>
              </a:xfrm>
            </p:grpSpPr>
            <p:cxnSp>
              <p:nvCxnSpPr>
                <p:cNvPr id="14" name="直接连接符 13"/>
                <p:cNvCxnSpPr/>
                <p:nvPr/>
              </p:nvCxnSpPr>
              <p:spPr>
                <a:xfrm flipV="1">
                  <a:off x="13449" y="1684"/>
                  <a:ext cx="0" cy="2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5078" y="1653"/>
                  <a:ext cx="16" cy="2684"/>
                </a:xfrm>
                <a:prstGeom prst="line">
                  <a:avLst/>
                </a:prstGeom>
              </p:spPr>
              <p:style>
                <a:lnRef idx="1">
                  <a:schemeClr val="accent1"/>
                </a:lnRef>
                <a:fillRef idx="0">
                  <a:schemeClr val="accent1"/>
                </a:fillRef>
                <a:effectRef idx="0">
                  <a:schemeClr val="accent1"/>
                </a:effectRef>
                <a:fontRef idx="minor">
                  <a:schemeClr val="tx1"/>
                </a:fontRef>
              </p:style>
            </p:cxnSp>
            <p:sp>
              <p:nvSpPr>
                <p:cNvPr id="17" name="矩形 16"/>
                <p:cNvSpPr/>
                <p:nvPr>
                  <p:custDataLst>
                    <p:tags r:id="rId9"/>
                  </p:custDataLst>
                </p:nvPr>
              </p:nvSpPr>
              <p:spPr>
                <a:xfrm>
                  <a:off x="14886" y="1653"/>
                  <a:ext cx="208" cy="57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20" name="直接箭头连接符 19"/>
            <p:cNvCxnSpPr/>
            <p:nvPr/>
          </p:nvCxnSpPr>
          <p:spPr>
            <a:xfrm flipH="1">
              <a:off x="13430" y="2408"/>
              <a:ext cx="63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custDataLst>
                <p:tags r:id="rId4"/>
              </p:custDataLst>
            </p:nvPr>
          </p:nvSpPr>
          <p:spPr>
            <a:xfrm>
              <a:off x="14615" y="2137"/>
              <a:ext cx="208" cy="579"/>
            </a:xfrm>
            <a:prstGeom prst="rect">
              <a:avLst/>
            </a:prstGeom>
            <a:solidFill>
              <a:schemeClr val="bg1"/>
            </a:solidFill>
            <a:ln w="12700" cmpd="sng">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14069" y="2184"/>
              <a:ext cx="538" cy="2636"/>
            </a:xfrm>
            <a:custGeom>
              <a:avLst/>
              <a:gdLst>
                <a:gd name="connisteX0" fmla="*/ 341630 w 341630"/>
                <a:gd name="connsiteY0" fmla="*/ 1673860 h 1673860"/>
                <a:gd name="connisteX1" fmla="*/ 315595 w 341630"/>
                <a:gd name="connsiteY1" fmla="*/ 1449070 h 1673860"/>
                <a:gd name="connisteX2" fmla="*/ 281940 w 341630"/>
                <a:gd name="connsiteY2" fmla="*/ 1219835 h 1673860"/>
                <a:gd name="connisteX3" fmla="*/ 244475 w 341630"/>
                <a:gd name="connsiteY3" fmla="*/ 1002030 h 1673860"/>
                <a:gd name="connisteX4" fmla="*/ 191770 w 341630"/>
                <a:gd name="connsiteY4" fmla="*/ 765810 h 1673860"/>
                <a:gd name="connisteX5" fmla="*/ 135255 w 341630"/>
                <a:gd name="connsiteY5" fmla="*/ 502920 h 1673860"/>
                <a:gd name="connisteX6" fmla="*/ 67945 w 341630"/>
                <a:gd name="connsiteY6" fmla="*/ 229235 h 1673860"/>
                <a:gd name="connisteX7" fmla="*/ 0 w 341630"/>
                <a:gd name="connsiteY7" fmla="*/ 0 h 16738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341630" h="1673860">
                  <a:moveTo>
                    <a:pt x="341630" y="1673860"/>
                  </a:moveTo>
                  <a:cubicBezTo>
                    <a:pt x="337185" y="1633220"/>
                    <a:pt x="327660" y="1539875"/>
                    <a:pt x="315595" y="1449070"/>
                  </a:cubicBezTo>
                  <a:cubicBezTo>
                    <a:pt x="303530" y="1358265"/>
                    <a:pt x="295910" y="1309370"/>
                    <a:pt x="281940" y="1219835"/>
                  </a:cubicBezTo>
                  <a:cubicBezTo>
                    <a:pt x="267970" y="1130300"/>
                    <a:pt x="262255" y="1092835"/>
                    <a:pt x="244475" y="1002030"/>
                  </a:cubicBezTo>
                  <a:cubicBezTo>
                    <a:pt x="226695" y="911225"/>
                    <a:pt x="213360" y="865505"/>
                    <a:pt x="191770" y="765810"/>
                  </a:cubicBezTo>
                  <a:cubicBezTo>
                    <a:pt x="170180" y="666115"/>
                    <a:pt x="160020" y="610235"/>
                    <a:pt x="135255" y="502920"/>
                  </a:cubicBezTo>
                  <a:cubicBezTo>
                    <a:pt x="110490" y="395605"/>
                    <a:pt x="95250" y="329565"/>
                    <a:pt x="67945" y="229235"/>
                  </a:cubicBezTo>
                  <a:cubicBezTo>
                    <a:pt x="40640" y="128905"/>
                    <a:pt x="12065" y="4064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custDataLst>
                <p:tags r:id="rId5"/>
              </p:custDataLst>
            </p:nvPr>
          </p:nvSpPr>
          <p:spPr>
            <a:xfrm rot="20640000">
              <a:off x="14145" y="2148"/>
              <a:ext cx="208" cy="579"/>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箭头连接符 34"/>
            <p:cNvCxnSpPr/>
            <p:nvPr/>
          </p:nvCxnSpPr>
          <p:spPr>
            <a:xfrm>
              <a:off x="14429" y="2536"/>
              <a:ext cx="710" cy="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custDataLst>
                <p:tags r:id="rId6"/>
              </p:custDataLst>
            </p:nvPr>
          </p:nvCxnSpPr>
          <p:spPr>
            <a:xfrm>
              <a:off x="14429" y="2218"/>
              <a:ext cx="710" cy="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3000" y="2219"/>
              <a:ext cx="685" cy="284"/>
            </a:xfrm>
            <a:prstGeom prst="rect">
              <a:avLst/>
            </a:prstGeom>
            <a:noFill/>
          </p:spPr>
          <p:txBody>
            <a:bodyPr wrap="square" rtlCol="0">
              <a:noAutofit/>
            </a:bodyPr>
            <a:lstStyle/>
            <a:p>
              <a:r>
                <a:rPr lang="en-US" altLang="zh-CN" sz="1000">
                  <a:latin typeface="黑体" panose="02010609060101010101" pitchFamily="49" charset="-122"/>
                  <a:ea typeface="黑体" panose="02010609060101010101" pitchFamily="49" charset="-122"/>
                  <a:cs typeface="黑体" panose="02010609060101010101" pitchFamily="49" charset="-122"/>
                </a:rPr>
                <a:t>F</a:t>
              </a:r>
              <a:r>
                <a:rPr lang="zh-CN" altLang="en-US" sz="1000">
                  <a:latin typeface="黑体" panose="02010609060101010101" pitchFamily="49" charset="-122"/>
                  <a:ea typeface="黑体" panose="02010609060101010101" pitchFamily="49" charset="-122"/>
                  <a:cs typeface="黑体" panose="02010609060101010101" pitchFamily="49" charset="-122"/>
                </a:rPr>
                <a:t>斥</a:t>
              </a:r>
            </a:p>
          </p:txBody>
        </p:sp>
        <p:sp>
          <p:nvSpPr>
            <p:cNvPr id="38" name="文本框 37"/>
            <p:cNvSpPr txBox="1"/>
            <p:nvPr>
              <p:custDataLst>
                <p:tags r:id="rId7"/>
              </p:custDataLst>
            </p:nvPr>
          </p:nvSpPr>
          <p:spPr>
            <a:xfrm>
              <a:off x="15042" y="2081"/>
              <a:ext cx="685" cy="284"/>
            </a:xfrm>
            <a:prstGeom prst="rect">
              <a:avLst/>
            </a:prstGeom>
            <a:noFill/>
          </p:spPr>
          <p:txBody>
            <a:bodyPr wrap="square" rtlCol="0">
              <a:noAutofit/>
            </a:bodyPr>
            <a:lstStyle/>
            <a:p>
              <a:r>
                <a:rPr lang="en-US" altLang="zh-CN" sz="1000">
                  <a:latin typeface="黑体" panose="02010609060101010101" pitchFamily="49" charset="-122"/>
                  <a:ea typeface="黑体" panose="02010609060101010101" pitchFamily="49" charset="-122"/>
                  <a:cs typeface="黑体" panose="02010609060101010101" pitchFamily="49" charset="-122"/>
                </a:rPr>
                <a:t>F</a:t>
              </a:r>
              <a:r>
                <a:rPr lang="zh-CN" altLang="en-US" sz="1000">
                  <a:latin typeface="黑体" panose="02010609060101010101" pitchFamily="49" charset="-122"/>
                  <a:ea typeface="黑体" panose="02010609060101010101" pitchFamily="49" charset="-122"/>
                  <a:cs typeface="黑体" panose="02010609060101010101" pitchFamily="49" charset="-122"/>
                </a:rPr>
                <a:t>阻</a:t>
              </a:r>
            </a:p>
          </p:txBody>
        </p:sp>
        <p:sp>
          <p:nvSpPr>
            <p:cNvPr id="39" name="文本框 38"/>
            <p:cNvSpPr txBox="1"/>
            <p:nvPr>
              <p:custDataLst>
                <p:tags r:id="rId8"/>
              </p:custDataLst>
            </p:nvPr>
          </p:nvSpPr>
          <p:spPr>
            <a:xfrm>
              <a:off x="15032" y="2406"/>
              <a:ext cx="604" cy="308"/>
            </a:xfrm>
            <a:prstGeom prst="rect">
              <a:avLst/>
            </a:prstGeom>
            <a:noFill/>
          </p:spPr>
          <p:txBody>
            <a:bodyPr wrap="square" rtlCol="0">
              <a:noAutofit/>
            </a:bodyPr>
            <a:lstStyle/>
            <a:p>
              <a:r>
                <a:rPr lang="en-US" altLang="zh-CN" sz="1000">
                  <a:latin typeface="黑体" panose="02010609060101010101" pitchFamily="49" charset="-122"/>
                  <a:ea typeface="黑体" panose="02010609060101010101" pitchFamily="49" charset="-122"/>
                  <a:cs typeface="黑体" panose="02010609060101010101" pitchFamily="49" charset="-122"/>
                </a:rPr>
                <a:t>F</a:t>
              </a:r>
              <a:r>
                <a:rPr lang="zh-CN" altLang="en-US" sz="1000">
                  <a:latin typeface="黑体" panose="02010609060101010101" pitchFamily="49" charset="-122"/>
                  <a:ea typeface="黑体" panose="02010609060101010101" pitchFamily="49" charset="-122"/>
                  <a:cs typeface="黑体" panose="02010609060101010101" pitchFamily="49" charset="-122"/>
                </a:rPr>
                <a:t>弹</a:t>
              </a:r>
            </a:p>
          </p:txBody>
        </p:sp>
      </p:grpSp>
      <p:sp>
        <p:nvSpPr>
          <p:cNvPr id="40" name="文本框 39"/>
          <p:cNvSpPr txBox="1"/>
          <p:nvPr/>
        </p:nvSpPr>
        <p:spPr>
          <a:xfrm>
            <a:off x="932815" y="1854200"/>
            <a:ext cx="7969885" cy="2158365"/>
          </a:xfrm>
          <a:prstGeom prst="rect">
            <a:avLst/>
          </a:prstGeom>
          <a:noFill/>
        </p:spPr>
        <p:txBody>
          <a:bodyPr wrap="square" rtlCol="0">
            <a:spAutoFit/>
          </a:bodyPr>
          <a:lstStyle/>
          <a:p>
            <a:pPr indent="0" fontAlgn="auto">
              <a:lnSpc>
                <a:spcPct val="120000"/>
              </a:lnSpc>
            </a:pPr>
            <a:r>
              <a:rPr lang="en-US" altLang="zh-CN" sz="2800">
                <a:latin typeface="黑体" panose="02010609060101010101" pitchFamily="49" charset="-122"/>
                <a:ea typeface="黑体" panose="02010609060101010101" pitchFamily="49" charset="-122"/>
              </a:rPr>
              <a:t>   </a:t>
            </a:r>
            <a:r>
              <a:rPr lang="zh-CN" altLang="en-US" sz="2800">
                <a:latin typeface="黑体" panose="02010609060101010101" pitchFamily="49" charset="-122"/>
                <a:ea typeface="黑体" panose="02010609060101010101" pitchFamily="49" charset="-122"/>
              </a:rPr>
              <a:t>对运动的弹片进行受力分析，分为磁铁之间的斥力，阻尼力和弹性恢复力，当弹片距离足够远，给与弹片的初始位移足够小，即两弹片之间的斥力可以忽略，将单个弹片隔离分析</a:t>
            </a:r>
          </a:p>
        </p:txBody>
      </p:sp>
      <mc:AlternateContent xmlns:mc="http://schemas.openxmlformats.org/markup-compatibility/2006" xmlns:a14="http://schemas.microsoft.com/office/drawing/2010/main">
        <mc:Choice Requires="a14">
          <p:sp>
            <p:nvSpPr>
              <p:cNvPr id="43" name="文本框 42"/>
              <p:cNvSpPr txBox="1"/>
              <p:nvPr>
                <p:custDataLst>
                  <p:tags r:id="rId2"/>
                </p:custDataLst>
              </p:nvPr>
            </p:nvSpPr>
            <p:spPr>
              <a:xfrm>
                <a:off x="932815" y="4138930"/>
                <a:ext cx="10598150" cy="2088515"/>
              </a:xfrm>
              <a:prstGeom prst="rect">
                <a:avLst/>
              </a:prstGeom>
              <a:noFill/>
            </p:spPr>
            <p:txBody>
              <a:bodyPr wrap="square" rtlCol="0">
                <a:noAutofit/>
              </a:bodyPr>
              <a:lstStyle/>
              <a:p>
                <a:pPr marL="0" indent="0" eaLnBrk="1" latinLnBrk="0" hangingPunct="1">
                  <a:lnSpc>
                    <a:spcPct val="150000"/>
                  </a:lnSpc>
                </a:pPr>
                <a:r>
                  <a:rPr lang="en-US" altLang="zh-CN" sz="2800" b="1" i="0" dirty="0">
                    <a:effectLst/>
                    <a:latin typeface="Söhne"/>
                  </a:rPr>
                  <a:t>     </a:t>
                </a:r>
                <a:r>
                  <a:rPr lang="zh-CN" altLang="en-US" sz="2800" i="0" dirty="0">
                    <a:effectLst/>
                    <a:latin typeface="黑体" panose="02010609060101010101" pitchFamily="49" charset="-122"/>
                    <a:ea typeface="黑体" panose="02010609060101010101" pitchFamily="49" charset="-122"/>
                  </a:rPr>
                  <a:t>粘性阻尼力与相对速度成正比，即：</a:t>
                </a:r>
              </a:p>
              <a:p>
                <a:pPr marL="0" indent="0" eaLnBrk="1" latinLnBrk="0" hangingPunct="1">
                  <a:lnSpc>
                    <a:spcPct val="150000"/>
                  </a:lnSpc>
                </a:pPr>
                <a:r>
                  <a:rPr lang="en-US" altLang="zh-CN" sz="2800" b="1" i="0" dirty="0">
                    <a:effectLst/>
                    <a:latin typeface="Söhne"/>
                  </a:rPr>
                  <a:t>              </a:t>
                </a:r>
                <a:r>
                  <a:rPr lang="en-US" altLang="zh-CN" sz="3200" b="1" i="0" dirty="0">
                    <a:effectLst/>
                    <a:latin typeface="Söhne"/>
                  </a:rPr>
                  <a:t> </a:t>
                </a:r>
                <a14:m>
                  <m:oMath xmlns:m="http://schemas.openxmlformats.org/officeDocument/2006/math">
                    <m:sSub>
                      <m:sSubPr>
                        <m:ctrlPr>
                          <a:rPr lang="en-US" altLang="zh-CN" sz="2800" i="1" dirty="0">
                            <a:effectLst/>
                            <a:latin typeface="Cambria Math" panose="02040503050406030204" pitchFamily="18" charset="0"/>
                            <a:ea typeface="黑体" panose="02010609060101010101" pitchFamily="49" charset="-122"/>
                            <a:cs typeface="Cambria Math" panose="02040503050406030204" charset="0"/>
                          </a:rPr>
                        </m:ctrlPr>
                      </m:sSubPr>
                      <m:e>
                        <m:r>
                          <a:rPr lang="en-US" altLang="zh-CN" sz="2800" i="1" dirty="0">
                            <a:effectLst/>
                            <a:latin typeface="Cambria Math" panose="02040503050406030204" charset="0"/>
                            <a:ea typeface="MS Mincho" charset="0"/>
                            <a:cs typeface="Cambria Math" panose="02040503050406030204" charset="0"/>
                          </a:rPr>
                          <m:t>   </m:t>
                        </m:r>
                        <m:r>
                          <a:rPr lang="en-US" altLang="zh-CN" sz="2800" i="1" dirty="0">
                            <a:effectLst/>
                            <a:latin typeface="Cambria Math" panose="02040503050406030204" charset="0"/>
                            <a:ea typeface="黑体" panose="02010609060101010101" pitchFamily="49" charset="-122"/>
                            <a:cs typeface="Cambria Math" panose="02040503050406030204" charset="0"/>
                          </a:rPr>
                          <m:t>𝑃</m:t>
                        </m:r>
                      </m:e>
                      <m:sub>
                        <m:r>
                          <a:rPr lang="en-US" altLang="zh-CN" sz="2800" i="1" dirty="0">
                            <a:effectLst/>
                            <a:latin typeface="Cambria Math" panose="02040503050406030204" charset="0"/>
                            <a:ea typeface="黑体" panose="02010609060101010101" pitchFamily="49" charset="-122"/>
                            <a:cs typeface="Cambria Math" panose="02040503050406030204" charset="0"/>
                          </a:rPr>
                          <m:t>𝑑</m:t>
                        </m:r>
                      </m:sub>
                    </m:sSub>
                    <m:r>
                      <a:rPr lang="en-US" altLang="zh-CN" sz="2800" i="1" dirty="0">
                        <a:effectLst/>
                        <a:latin typeface="Cambria Math" panose="02040503050406030204" charset="0"/>
                        <a:ea typeface="黑体" panose="02010609060101010101" pitchFamily="49" charset="-122"/>
                        <a:cs typeface="Cambria Math" panose="02040503050406030204" charset="0"/>
                      </a:rPr>
                      <m:t>=</m:t>
                    </m:r>
                    <m:r>
                      <a:rPr lang="en-US" altLang="zh-CN" sz="2800" i="1" dirty="0">
                        <a:effectLst/>
                        <a:latin typeface="Cambria Math" panose="02040503050406030204" charset="0"/>
                        <a:ea typeface="黑体" panose="02010609060101010101" pitchFamily="49" charset="-122"/>
                        <a:cs typeface="Cambria Math" panose="02040503050406030204" charset="0"/>
                      </a:rPr>
                      <m:t>𝑐𝑣</m:t>
                    </m:r>
                  </m:oMath>
                </a14:m>
                <a:endParaRPr lang="en-US" altLang="zh-CN" sz="3200" b="1" dirty="0">
                  <a:effectLst/>
                  <a:latin typeface="宋体" panose="02010600030101010101" pitchFamily="2" charset="-122"/>
                  <a:cs typeface="宋体" panose="02010600030101010101" pitchFamily="2" charset="-122"/>
                  <a:sym typeface="+mn-ea"/>
                </a:endParaRPr>
              </a:p>
              <a:p>
                <a:pPr marL="0" indent="0" eaLnBrk="1" latinLnBrk="0" hangingPunct="1">
                  <a:lnSpc>
                    <a:spcPct val="150000"/>
                  </a:lnSpc>
                </a:pPr>
                <a:r>
                  <a:rPr lang="en-US" altLang="zh-CN" sz="3200" b="1" kern="100" dirty="0">
                    <a:effectLst/>
                    <a:latin typeface="宋体" panose="02010600030101010101" pitchFamily="2" charset="-122"/>
                    <a:ea typeface="+mn-ea"/>
                    <a:cs typeface="宋体" panose="02010600030101010101" pitchFamily="2" charset="-122"/>
                    <a:sym typeface="+mn-ea"/>
                  </a:rPr>
                  <a:t>   </a:t>
                </a:r>
                <a:r>
                  <a:rPr lang="en-US" altLang="zh-CN" sz="2800" kern="100" dirty="0">
                    <a:effectLst/>
                    <a:latin typeface="宋体" panose="02010600030101010101" pitchFamily="2" charset="-122"/>
                    <a:ea typeface="+mn-ea"/>
                    <a:cs typeface="宋体" panose="02010600030101010101" pitchFamily="2" charset="-122"/>
                    <a:sym typeface="+mn-ea"/>
                  </a:rPr>
                  <a:t> </a:t>
                </a:r>
                <a14:m>
                  <m:oMath xmlns:m="http://schemas.openxmlformats.org/officeDocument/2006/math">
                    <m:r>
                      <a:rPr lang="en-US" altLang="zh-CN" sz="2800" i="1" kern="100" dirty="0">
                        <a:effectLst/>
                        <a:latin typeface="Cambria Math" panose="02040503050406030204" charset="0"/>
                        <a:ea typeface="+mn-ea"/>
                        <a:cs typeface="Cambria Math" panose="02040503050406030204" charset="0"/>
                        <a:sym typeface="+mn-ea"/>
                      </a:rPr>
                      <m:t>𝑐</m:t>
                    </m:r>
                  </m:oMath>
                </a14:m>
                <a:r>
                  <a:rPr lang="zh-CN" altLang="en-US" sz="2800" kern="100" dirty="0">
                    <a:effectLst/>
                    <a:latin typeface="黑体" panose="02010609060101010101" pitchFamily="49" charset="-122"/>
                    <a:ea typeface="黑体" panose="02010609060101010101" pitchFamily="49" charset="-122"/>
                    <a:cs typeface="宋体" panose="02010600030101010101" pitchFamily="2" charset="-122"/>
                    <a:sym typeface="+mn-ea"/>
                  </a:rPr>
                  <a:t>：为粘性阻尼系数</a:t>
                </a:r>
              </a:p>
            </p:txBody>
          </p:sp>
        </mc:Choice>
        <mc:Fallback xmlns="">
          <p:sp>
            <p:nvSpPr>
              <p:cNvPr id="43" name="文本框 42"/>
              <p:cNvSpPr txBox="1">
                <a:spLocks noRot="1" noChangeAspect="1" noMove="1" noResize="1" noEditPoints="1" noAdjustHandles="1" noChangeArrowheads="1" noChangeShapeType="1" noTextEdit="1"/>
              </p:cNvSpPr>
              <p:nvPr>
                <p:custDataLst>
                  <p:tags r:id="rId11"/>
                </p:custDataLst>
              </p:nvPr>
            </p:nvSpPr>
            <p:spPr>
              <a:xfrm>
                <a:off x="932815" y="4138930"/>
                <a:ext cx="10598150" cy="2088515"/>
              </a:xfrm>
              <a:prstGeom prst="rect">
                <a:avLst/>
              </a:prstGeom>
              <a:blipFill rotWithShape="1">
                <a:blip r:embed="rId12"/>
                <a:stretch>
                  <a:fillRect b="-28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p:cNvSpPr txBox="1"/>
              <p:nvPr>
                <p:custDataLst>
                  <p:tags r:id="rId3"/>
                </p:custDataLst>
              </p:nvPr>
            </p:nvSpPr>
            <p:spPr>
              <a:xfrm>
                <a:off x="5841365" y="5173345"/>
                <a:ext cx="1792605" cy="368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CN" i="1">
                              <a:latin typeface="Cambria Math" panose="02040503050406030204" pitchFamily="18" charset="0"/>
                              <a:cs typeface="Cambria Math" panose="02040503050406030204" charset="0"/>
                            </a:rPr>
                          </m:ctrlPr>
                        </m:dPr>
                        <m:e>
                          <m:r>
                            <a:rPr lang="en-US" altLang="zh-CN" i="1">
                              <a:latin typeface="Cambria Math" panose="02040503050406030204" charset="0"/>
                              <a:cs typeface="Cambria Math" panose="02040503050406030204" charset="0"/>
                            </a:rPr>
                            <m:t>2</m:t>
                          </m:r>
                        </m:e>
                      </m:d>
                    </m:oMath>
                  </m:oMathPara>
                </a14:m>
                <a:endParaRPr lang="zh-CN" altLang="en-US"/>
              </a:p>
            </p:txBody>
          </p:sp>
        </mc:Choice>
        <mc:Fallback xmlns="">
          <p:sp>
            <p:nvSpPr>
              <p:cNvPr id="44" name="文本框 43"/>
              <p:cNvSpPr txBox="1">
                <a:spLocks noRot="1" noChangeAspect="1" noMove="1" noResize="1" noEditPoints="1" noAdjustHandles="1" noChangeArrowheads="1" noChangeShapeType="1" noTextEdit="1"/>
              </p:cNvSpPr>
              <p:nvPr>
                <p:custDataLst>
                  <p:tags r:id="rId13"/>
                </p:custDataLst>
              </p:nvPr>
            </p:nvSpPr>
            <p:spPr>
              <a:xfrm>
                <a:off x="5841365" y="5173345"/>
                <a:ext cx="1792605" cy="368300"/>
              </a:xfrm>
              <a:prstGeom prst="rect">
                <a:avLst/>
              </a:prstGeom>
              <a:blipFill rotWithShape="1">
                <a:blip r:embed="rId14"/>
                <a:stretch>
                  <a:fillRect/>
                </a:stretch>
              </a:blipFill>
            </p:spPr>
            <p:txBody>
              <a:bodyPr/>
              <a:lstStyle/>
              <a:p>
                <a:r>
                  <a:rPr lang="zh-CN" altLang="en-US">
                    <a:noFill/>
                  </a:rPr>
                  <a:t> </a:t>
                </a:r>
              </a:p>
            </p:txBody>
          </p:sp>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三、原理分析</a:t>
            </a:r>
          </a:p>
        </p:txBody>
      </p:sp>
      <p:sp>
        <p:nvSpPr>
          <p:cNvPr id="4" name="灯片编号占位符 3"/>
          <p:cNvSpPr>
            <a:spLocks noGrp="1"/>
          </p:cNvSpPr>
          <p:nvPr>
            <p:ph type="sldNum" sz="quarter" idx="12"/>
          </p:nvPr>
        </p:nvSpPr>
        <p:spPr/>
        <p:txBody>
          <a:bodyPr/>
          <a:lstStyle/>
          <a:p>
            <a:pPr algn="r" fontAlgn="base">
              <a:buNone/>
            </a:pPr>
            <a:fld id="{9A0DB2DC-4C9A-4742-B13C-FB6460FD3503}" type="slidenum">
              <a:rPr lang="zh-CN" altLang="en-US" strike="noStrike" noProof="1" smtClean="0">
                <a:latin typeface="Arial" panose="020B0604020202020204" pitchFamily="34" charset="0"/>
                <a:ea typeface="黑体" panose="02010609060101010101" pitchFamily="49" charset="-122"/>
                <a:cs typeface="+mn-cs"/>
              </a:rPr>
              <a:t>9</a:t>
            </a:fld>
            <a:endParaRPr lang="zh-CN" altLang="en-US" strike="noStrike" noProof="1"/>
          </a:p>
        </p:txBody>
      </p:sp>
      <p:sp>
        <p:nvSpPr>
          <p:cNvPr id="3" name="文本框 2"/>
          <p:cNvSpPr txBox="1"/>
          <p:nvPr>
            <p:custDataLst>
              <p:tags r:id="rId1"/>
            </p:custDataLst>
          </p:nvPr>
        </p:nvSpPr>
        <p:spPr>
          <a:xfrm>
            <a:off x="339090" y="1091565"/>
            <a:ext cx="2766060" cy="521970"/>
          </a:xfrm>
          <a:prstGeom prst="rect">
            <a:avLst/>
          </a:prstGeom>
          <a:noFill/>
        </p:spPr>
        <p:txBody>
          <a:bodyPr wrap="square">
            <a:spAutoFit/>
          </a:bodyPr>
          <a:lstStyle/>
          <a:p>
            <a:r>
              <a:rPr lang="en-US" altLang="zh-CN" sz="2800" b="1" dirty="0">
                <a:solidFill>
                  <a:srgbClr val="9D2434"/>
                </a:solidFill>
                <a:latin typeface="微软雅黑" panose="020B0503020204020204" pitchFamily="34" charset="-122"/>
                <a:ea typeface="微软雅黑" panose="020B0503020204020204" pitchFamily="34" charset="-122"/>
              </a:rPr>
              <a:t>3.1.1</a:t>
            </a:r>
            <a:r>
              <a:rPr lang="zh-CN" sz="2800" b="1" dirty="0">
                <a:solidFill>
                  <a:srgbClr val="9D2434"/>
                </a:solidFill>
                <a:latin typeface="微软雅黑" panose="020B0503020204020204" pitchFamily="34" charset="-122"/>
                <a:ea typeface="微软雅黑" panose="020B0503020204020204" pitchFamily="34" charset="-122"/>
              </a:rPr>
              <a:t>阻尼振动</a:t>
            </a:r>
            <a:endParaRPr lang="en-US" altLang="zh-CN" sz="2800" b="1" dirty="0">
              <a:solidFill>
                <a:srgbClr val="9D2434"/>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 name="文本框 7"/>
              <p:cNvSpPr txBox="1"/>
              <p:nvPr/>
            </p:nvSpPr>
            <p:spPr>
              <a:xfrm>
                <a:off x="6997065" y="2485390"/>
                <a:ext cx="4064000" cy="368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CN" i="1">
                              <a:latin typeface="Cambria Math" panose="02040503050406030204" pitchFamily="18" charset="0"/>
                              <a:cs typeface="Cambria Math" panose="02040503050406030204" charset="0"/>
                            </a:rPr>
                          </m:ctrlPr>
                        </m:dPr>
                        <m:e>
                          <m:r>
                            <a:rPr lang="en-US" altLang="zh-CN" i="1">
                              <a:latin typeface="Cambria Math" panose="02040503050406030204" charset="0"/>
                              <a:cs typeface="Cambria Math" panose="02040503050406030204" charset="0"/>
                            </a:rPr>
                            <m:t>7</m:t>
                          </m:r>
                        </m:e>
                      </m:d>
                    </m:oMath>
                  </m:oMathPara>
                </a14:m>
                <a:endParaRPr lang="zh-CN" altLang="en-US"/>
              </a:p>
            </p:txBody>
          </p:sp>
        </mc:Choice>
        <mc:Fallback xmlns="">
          <p:sp>
            <p:nvSpPr>
              <p:cNvPr id="8" name="文本框 7"/>
              <p:cNvSpPr txBox="1">
                <a:spLocks noRot="1" noChangeAspect="1" noMove="1" noResize="1" noEditPoints="1" noAdjustHandles="1" noChangeArrowheads="1" noChangeShapeType="1" noTextEdit="1"/>
              </p:cNvSpPr>
              <p:nvPr/>
            </p:nvSpPr>
            <p:spPr>
              <a:xfrm>
                <a:off x="6997065" y="2485390"/>
                <a:ext cx="4064000" cy="368300"/>
              </a:xfrm>
              <a:prstGeom prst="rect">
                <a:avLst/>
              </a:prstGeom>
              <a:blipFill rotWithShape="1">
                <a:blip r:embed="rId16"/>
                <a:stretch>
                  <a:fillRect/>
                </a:stretch>
              </a:blipFill>
            </p:spPr>
            <p:txBody>
              <a:bodyPr/>
              <a:lstStyle/>
              <a:p>
                <a:r>
                  <a:rPr lang="zh-CN" altLang="en-US">
                    <a:noFill/>
                  </a:rPr>
                  <a:t> </a:t>
                </a:r>
              </a:p>
            </p:txBody>
          </p:sp>
        </mc:Fallback>
      </mc:AlternateContent>
      <p:grpSp>
        <p:nvGrpSpPr>
          <p:cNvPr id="37" name="组合 36"/>
          <p:cNvGrpSpPr/>
          <p:nvPr/>
        </p:nvGrpSpPr>
        <p:grpSpPr>
          <a:xfrm>
            <a:off x="1319530" y="1637030"/>
            <a:ext cx="8873490" cy="2328545"/>
            <a:chOff x="1932" y="6726"/>
            <a:chExt cx="13974" cy="3667"/>
          </a:xfrm>
        </p:grpSpPr>
        <p:sp>
          <p:nvSpPr>
            <p:cNvPr id="20" name="文本框 19"/>
            <p:cNvSpPr txBox="1"/>
            <p:nvPr>
              <p:custDataLst>
                <p:tags r:id="rId9"/>
              </p:custDataLst>
            </p:nvPr>
          </p:nvSpPr>
          <p:spPr>
            <a:xfrm>
              <a:off x="1932" y="6726"/>
              <a:ext cx="2877" cy="822"/>
            </a:xfrm>
            <a:prstGeom prst="rect">
              <a:avLst/>
            </a:prstGeom>
            <a:noFill/>
          </p:spPr>
          <p:txBody>
            <a:bodyPr wrap="square" rtlCol="0">
              <a:spAutoFit/>
            </a:bodyPr>
            <a:lstStyle/>
            <a:p>
              <a:r>
                <a:rPr lang="zh-CN" altLang="en-US" sz="2800">
                  <a:latin typeface="黑体" panose="02010609060101010101" pitchFamily="49" charset="-122"/>
                  <a:ea typeface="黑体" panose="02010609060101010101" pitchFamily="49" charset="-122"/>
                </a:rPr>
                <a:t>特征方程：</a:t>
              </a:r>
            </a:p>
          </p:txBody>
        </p:sp>
        <p:sp>
          <p:nvSpPr>
            <p:cNvPr id="23" name="文本框 22"/>
            <p:cNvSpPr txBox="1"/>
            <p:nvPr>
              <p:custDataLst>
                <p:tags r:id="rId10"/>
              </p:custDataLst>
            </p:nvPr>
          </p:nvSpPr>
          <p:spPr>
            <a:xfrm>
              <a:off x="1932" y="8781"/>
              <a:ext cx="5100" cy="822"/>
            </a:xfrm>
            <a:prstGeom prst="rect">
              <a:avLst/>
            </a:prstGeom>
            <a:noFill/>
          </p:spPr>
          <p:txBody>
            <a:bodyPr wrap="square" rtlCol="0">
              <a:spAutoFit/>
            </a:bodyPr>
            <a:lstStyle/>
            <a:p>
              <a:r>
                <a:rPr lang="zh-CN" altLang="en-US" sz="2800">
                  <a:latin typeface="黑体" panose="02010609060101010101" pitchFamily="49" charset="-122"/>
                  <a:ea typeface="黑体" panose="02010609060101010101" pitchFamily="49" charset="-122"/>
                </a:rPr>
                <a:t>所以存在三种情况：</a:t>
              </a:r>
            </a:p>
          </p:txBody>
        </p:sp>
        <p:sp>
          <p:nvSpPr>
            <p:cNvPr id="25" name="文本框 24"/>
            <p:cNvSpPr txBox="1"/>
            <p:nvPr>
              <p:custDataLst>
                <p:tags r:id="rId11"/>
              </p:custDataLst>
            </p:nvPr>
          </p:nvSpPr>
          <p:spPr>
            <a:xfrm>
              <a:off x="7300" y="9654"/>
              <a:ext cx="2144" cy="739"/>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rPr>
                <a:t>欠阻尼</a:t>
              </a:r>
            </a:p>
          </p:txBody>
        </p:sp>
        <p:sp>
          <p:nvSpPr>
            <p:cNvPr id="28" name="文本框 27"/>
            <p:cNvSpPr txBox="1"/>
            <p:nvPr>
              <p:custDataLst>
                <p:tags r:id="rId12"/>
              </p:custDataLst>
            </p:nvPr>
          </p:nvSpPr>
          <p:spPr>
            <a:xfrm>
              <a:off x="10238" y="9652"/>
              <a:ext cx="1980" cy="641"/>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rPr>
                <a:t>过阻尼</a:t>
              </a:r>
            </a:p>
          </p:txBody>
        </p:sp>
        <p:sp>
          <p:nvSpPr>
            <p:cNvPr id="29" name="文本框 28"/>
            <p:cNvSpPr txBox="1"/>
            <p:nvPr>
              <p:custDataLst>
                <p:tags r:id="rId13"/>
              </p:custDataLst>
            </p:nvPr>
          </p:nvSpPr>
          <p:spPr>
            <a:xfrm>
              <a:off x="13300" y="9654"/>
              <a:ext cx="2606" cy="664"/>
            </a:xfrm>
            <a:prstGeom prst="rect">
              <a:avLst/>
            </a:prstGeom>
            <a:noFill/>
          </p:spPr>
          <p:txBody>
            <a:bodyPr wrap="square" rtlCol="0">
              <a:noAutofit/>
            </a:bodyPr>
            <a:lstStyle/>
            <a:p>
              <a:r>
                <a:rPr lang="zh-CN" altLang="en-US" sz="2800">
                  <a:latin typeface="黑体" panose="02010609060101010101" pitchFamily="49" charset="-122"/>
                  <a:ea typeface="黑体" panose="02010609060101010101" pitchFamily="49" charset="-122"/>
                </a:rPr>
                <a:t>临界阻尼</a:t>
              </a:r>
            </a:p>
          </p:txBody>
        </p:sp>
        <mc:AlternateContent xmlns:mc="http://schemas.openxmlformats.org/markup-compatibility/2006" xmlns:a14="http://schemas.microsoft.com/office/drawing/2010/main">
          <mc:Choice Requires="a14">
            <p:sp>
              <p:nvSpPr>
                <p:cNvPr id="7" name="文本框 6"/>
                <p:cNvSpPr txBox="1"/>
                <p:nvPr/>
              </p:nvSpPr>
              <p:spPr>
                <a:xfrm>
                  <a:off x="12675" y="6727"/>
                  <a:ext cx="2796" cy="580"/>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d>
                          <m:dPr>
                            <m:ctrlPr>
                              <a:rPr lang="en-US" altLang="zh-CN" i="1">
                                <a:latin typeface="Cambria Math" panose="02040503050406030204" pitchFamily="18" charset="0"/>
                                <a:cs typeface="Cambria Math" panose="02040503050406030204" charset="0"/>
                              </a:rPr>
                            </m:ctrlPr>
                          </m:dPr>
                          <m:e>
                            <m:r>
                              <a:rPr lang="en-US" altLang="zh-CN" i="1">
                                <a:latin typeface="Cambria Math" panose="02040503050406030204" charset="0"/>
                                <a:cs typeface="Cambria Math" panose="02040503050406030204" charset="0"/>
                              </a:rPr>
                              <m:t>6</m:t>
                            </m:r>
                          </m:e>
                        </m:d>
                      </m:oMath>
                    </m:oMathPara>
                  </a14:m>
                  <a:endParaRPr lang="en-US" altLang="zh-CN" i="1">
                    <a:latin typeface="Cambria Math" panose="02040503050406030204" charset="0"/>
                    <a:cs typeface="Cambria Math" panose="02040503050406030204" charset="0"/>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12675" y="6727"/>
                  <a:ext cx="2796" cy="580"/>
                </a:xfrm>
                <a:prstGeom prst="rect">
                  <a:avLst/>
                </a:prstGeom>
                <a:blipFill rotWithShape="1">
                  <a:blip r:embed="rId17"/>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p:cNvSpPr txBox="1"/>
                <p:nvPr/>
              </p:nvSpPr>
              <p:spPr>
                <a:xfrm>
                  <a:off x="6400" y="6726"/>
                  <a:ext cx="6400" cy="7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a:latin typeface="Cambria Math" panose="02040503050406030204" pitchFamily="18" charset="0"/>
                                <a:cs typeface="Cambria Math" panose="02040503050406030204" charset="0"/>
                              </a:rPr>
                            </m:ctrlPr>
                          </m:sSupPr>
                          <m:e>
                            <m:r>
                              <a:rPr lang="en-US" altLang="zh-CN" sz="2400" i="1">
                                <a:latin typeface="Cambria Math" panose="02040503050406030204" charset="0"/>
                                <a:cs typeface="Cambria Math" panose="02040503050406030204" charset="0"/>
                              </a:rPr>
                              <m:t>𝜆</m:t>
                            </m:r>
                          </m:e>
                          <m:sup>
                            <m:r>
                              <a:rPr lang="en-US" altLang="zh-CN" sz="2400" i="1">
                                <a:latin typeface="Cambria Math" panose="02040503050406030204" charset="0"/>
                                <a:cs typeface="Cambria Math" panose="02040503050406030204" charset="0"/>
                              </a:rPr>
                              <m:t>2</m:t>
                            </m:r>
                          </m:sup>
                        </m:sSup>
                        <m:r>
                          <a:rPr lang="en-US" altLang="zh-CN" sz="2400" i="1">
                            <a:latin typeface="Cambria Math" panose="02040503050406030204" charset="0"/>
                            <a:cs typeface="Cambria Math" panose="02040503050406030204" charset="0"/>
                          </a:rPr>
                          <m:t>+2</m:t>
                        </m:r>
                        <m:r>
                          <a:rPr lang="en-US" altLang="zh-CN" sz="2400" i="1">
                            <a:latin typeface="Cambria Math" panose="02040503050406030204" charset="0"/>
                            <a:cs typeface="Cambria Math" panose="02040503050406030204" charset="0"/>
                          </a:rPr>
                          <m:t>𝜀</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
                          <a:rPr lang="en-US" altLang="zh-CN" sz="2400" i="1">
                            <a:latin typeface="Cambria Math" panose="02040503050406030204" charset="0"/>
                            <a:cs typeface="Cambria Math" panose="02040503050406030204" charset="0"/>
                          </a:rPr>
                          <m:t>𝜆</m:t>
                        </m:r>
                        <m:r>
                          <a:rPr lang="en-US" altLang="zh-CN" sz="2400" i="1">
                            <a:latin typeface="Cambria Math" panose="02040503050406030204" charset="0"/>
                            <a:cs typeface="Cambria Math" panose="02040503050406030204" charset="0"/>
                          </a:rPr>
                          <m:t>+</m:t>
                        </m:r>
                        <m:sSup>
                          <m:sSupPr>
                            <m:ctrlPr>
                              <a:rPr lang="en-US" altLang="zh-CN" sz="2400" i="1">
                                <a:latin typeface="Cambria Math" panose="02040503050406030204" pitchFamily="18" charset="0"/>
                                <a:cs typeface="Cambria Math" panose="02040503050406030204" charset="0"/>
                              </a:rPr>
                            </m:ctrlPr>
                          </m:sSupPr>
                          <m:e>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e>
                          <m:sup>
                            <m:r>
                              <a:rPr lang="en-US" altLang="zh-CN" sz="2400" i="1">
                                <a:latin typeface="Cambria Math" panose="02040503050406030204" charset="0"/>
                                <a:cs typeface="Cambria Math" panose="02040503050406030204" charset="0"/>
                              </a:rPr>
                              <m:t>2</m:t>
                            </m:r>
                          </m:sup>
                        </m:sSup>
                        <m:r>
                          <a:rPr lang="en-US" altLang="zh-CN" sz="2400" i="1">
                            <a:latin typeface="Cambria Math" panose="02040503050406030204" charset="0"/>
                            <a:cs typeface="Cambria Math" panose="02040503050406030204" charset="0"/>
                          </a:rPr>
                          <m:t>=0</m:t>
                        </m:r>
                      </m:oMath>
                    </m:oMathPara>
                  </a14:m>
                  <a:endParaRPr lang="zh-CN" altLang="en-US" sz="2400"/>
                </a:p>
              </p:txBody>
            </p:sp>
          </mc:Choice>
          <mc:Fallback xmlns="">
            <p:sp>
              <p:nvSpPr>
                <p:cNvPr id="30" name="文本框 29"/>
                <p:cNvSpPr txBox="1">
                  <a:spLocks noRot="1" noChangeAspect="1" noMove="1" noResize="1" noEditPoints="1" noAdjustHandles="1" noChangeArrowheads="1" noChangeShapeType="1" noTextEdit="1"/>
                </p:cNvSpPr>
                <p:nvPr/>
              </p:nvSpPr>
              <p:spPr>
                <a:xfrm>
                  <a:off x="6400" y="6726"/>
                  <a:ext cx="6400" cy="707"/>
                </a:xfrm>
                <a:prstGeom prst="rect">
                  <a:avLst/>
                </a:prstGeom>
                <a:blipFill rotWithShape="1">
                  <a:blip r:embed="rId18"/>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p:cNvSpPr txBox="1"/>
                <p:nvPr>
                  <p:custDataLst>
                    <p:tags r:id="rId14"/>
                  </p:custDataLst>
                </p:nvPr>
              </p:nvSpPr>
              <p:spPr>
                <a:xfrm>
                  <a:off x="6632" y="7707"/>
                  <a:ext cx="6400" cy="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𝜆</m:t>
                            </m:r>
                          </m:e>
                          <m:sub>
                            <m:r>
                              <a:rPr lang="en-US" altLang="zh-CN" sz="2400" i="1">
                                <a:latin typeface="Cambria Math" panose="02040503050406030204" charset="0"/>
                                <a:cs typeface="Cambria Math" panose="02040503050406030204" charset="0"/>
                              </a:rPr>
                              <m:t>12</m:t>
                            </m:r>
                          </m:sub>
                        </m:sSub>
                        <m:r>
                          <a:rPr lang="en-US" altLang="zh-CN" sz="2400" i="1">
                            <a:latin typeface="Cambria Math" panose="02040503050406030204" charset="0"/>
                            <a:cs typeface="Cambria Math" panose="02040503050406030204" charset="0"/>
                          </a:rPr>
                          <m:t>=−</m:t>
                        </m:r>
                        <m:r>
                          <a:rPr lang="en-US" altLang="zh-CN" sz="2400" i="1">
                            <a:latin typeface="Cambria Math" panose="02040503050406030204" charset="0"/>
                            <a:cs typeface="Cambria Math" panose="02040503050406030204" charset="0"/>
                          </a:rPr>
                          <m:t>𝜀</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
                          <a:rPr lang="en-US" altLang="zh-CN" sz="2400" i="1">
                            <a:latin typeface="Cambria Math" panose="02040503050406030204" charset="0"/>
                            <a:cs typeface="Cambria Math" panose="02040503050406030204" charset="0"/>
                          </a:rPr>
                          <m:t>±</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ad>
                          <m:radPr>
                            <m:degHide m:val="on"/>
                            <m:ctrlPr>
                              <a:rPr lang="en-US" altLang="zh-CN" sz="2400" i="1">
                                <a:latin typeface="Cambria Math" panose="02040503050406030204" pitchFamily="18" charset="0"/>
                                <a:cs typeface="Cambria Math" panose="02040503050406030204" charset="0"/>
                              </a:rPr>
                            </m:ctrlPr>
                          </m:radPr>
                          <m:deg/>
                          <m:e>
                            <m:sSup>
                              <m:sSupPr>
                                <m:ctrlPr>
                                  <a:rPr lang="en-US" altLang="zh-CN" sz="2400" i="1">
                                    <a:latin typeface="Cambria Math" panose="02040503050406030204" pitchFamily="18" charset="0"/>
                                    <a:cs typeface="Cambria Math" panose="02040503050406030204" charset="0"/>
                                  </a:rPr>
                                </m:ctrlPr>
                              </m:sSupPr>
                              <m:e>
                                <m:r>
                                  <a:rPr lang="en-US" altLang="zh-CN" sz="2400" i="1">
                                    <a:latin typeface="Cambria Math" panose="02040503050406030204" charset="0"/>
                                    <a:cs typeface="Cambria Math" panose="02040503050406030204" charset="0"/>
                                  </a:rPr>
                                  <m:t>𝜀</m:t>
                                </m:r>
                              </m:e>
                              <m:sup>
                                <m:r>
                                  <a:rPr lang="en-US" altLang="zh-CN" sz="2400" i="1">
                                    <a:latin typeface="Cambria Math" panose="02040503050406030204" charset="0"/>
                                    <a:cs typeface="Cambria Math" panose="02040503050406030204" charset="0"/>
                                  </a:rPr>
                                  <m:t>2</m:t>
                                </m:r>
                              </m:sup>
                            </m:sSup>
                            <m:r>
                              <a:rPr lang="en-US" altLang="zh-CN" sz="2400" i="1">
                                <a:latin typeface="Cambria Math" panose="02040503050406030204" charset="0"/>
                                <a:cs typeface="Cambria Math" panose="02040503050406030204" charset="0"/>
                              </a:rPr>
                              <m:t>−1</m:t>
                            </m:r>
                          </m:e>
                        </m:rad>
                      </m:oMath>
                    </m:oMathPara>
                  </a14:m>
                  <a:endParaRPr lang="zh-CN" altLang="en-US" sz="2400"/>
                </a:p>
              </p:txBody>
            </p:sp>
          </mc:Choice>
          <mc:Fallback xmlns="">
            <p:sp>
              <p:nvSpPr>
                <p:cNvPr id="31" name="文本框 30"/>
                <p:cNvSpPr txBox="1">
                  <a:spLocks noRot="1" noChangeAspect="1" noMove="1" noResize="1" noEditPoints="1" noAdjustHandles="1" noChangeArrowheads="1" noChangeShapeType="1" noTextEdit="1"/>
                </p:cNvSpPr>
                <p:nvPr>
                  <p:custDataLst>
                    <p:tags r:id="rId19"/>
                  </p:custDataLst>
                </p:nvPr>
              </p:nvSpPr>
              <p:spPr>
                <a:xfrm>
                  <a:off x="6632" y="7707"/>
                  <a:ext cx="6400" cy="800"/>
                </a:xfrm>
                <a:prstGeom prst="rect">
                  <a:avLst/>
                </a:prstGeom>
                <a:blipFill rotWithShape="1">
                  <a:blip r:embed="rId20"/>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7618" y="8810"/>
                  <a:ext cx="1721" cy="7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charset="0"/>
                            <a:cs typeface="Cambria Math" panose="02040503050406030204" charset="0"/>
                          </a:rPr>
                          <m:t>𝜀</m:t>
                        </m:r>
                        <m:r>
                          <a:rPr lang="en-US" altLang="zh-CN" sz="2400" i="1">
                            <a:latin typeface="Cambria Math" panose="02040503050406030204" charset="0"/>
                            <a:cs typeface="Cambria Math" panose="02040503050406030204" charset="0"/>
                          </a:rPr>
                          <m:t>&lt;1</m:t>
                        </m:r>
                      </m:oMath>
                    </m:oMathPara>
                  </a14:m>
                  <a:endParaRPr lang="zh-CN" altLang="en-US" sz="2400"/>
                </a:p>
              </p:txBody>
            </p:sp>
          </mc:Choice>
          <mc:Fallback xmlns="">
            <p:sp>
              <p:nvSpPr>
                <p:cNvPr id="32" name="文本框 31"/>
                <p:cNvSpPr txBox="1">
                  <a:spLocks noRot="1" noChangeAspect="1" noMove="1" noResize="1" noEditPoints="1" noAdjustHandles="1" noChangeArrowheads="1" noChangeShapeType="1" noTextEdit="1"/>
                </p:cNvSpPr>
                <p:nvPr/>
              </p:nvSpPr>
              <p:spPr>
                <a:xfrm>
                  <a:off x="7618" y="8810"/>
                  <a:ext cx="1721" cy="725"/>
                </a:xfrm>
                <a:prstGeom prst="rect">
                  <a:avLst/>
                </a:prstGeom>
                <a:blipFill rotWithShape="1">
                  <a:blip r:embed="rId21"/>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10283" y="8810"/>
                  <a:ext cx="2202" cy="7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charset="0"/>
                            <a:cs typeface="Cambria Math" panose="02040503050406030204" charset="0"/>
                          </a:rPr>
                          <m:t>𝜀</m:t>
                        </m:r>
                        <m:r>
                          <a:rPr lang="en-US" altLang="zh-CN" sz="2400" i="1">
                            <a:latin typeface="Cambria Math" panose="02040503050406030204" charset="0"/>
                            <a:cs typeface="Cambria Math" panose="02040503050406030204" charset="0"/>
                          </a:rPr>
                          <m:t>&gt;1</m:t>
                        </m:r>
                      </m:oMath>
                    </m:oMathPara>
                  </a14:m>
                  <a:endParaRPr lang="zh-CN" altLang="en-US" sz="2400"/>
                </a:p>
              </p:txBody>
            </p:sp>
          </mc:Choice>
          <mc:Fallback xmlns="">
            <p:sp>
              <p:nvSpPr>
                <p:cNvPr id="33" name="文本框 32"/>
                <p:cNvSpPr txBox="1">
                  <a:spLocks noRot="1" noChangeAspect="1" noMove="1" noResize="1" noEditPoints="1" noAdjustHandles="1" noChangeArrowheads="1" noChangeShapeType="1" noTextEdit="1"/>
                </p:cNvSpPr>
                <p:nvPr/>
              </p:nvSpPr>
              <p:spPr>
                <a:xfrm>
                  <a:off x="10283" y="8810"/>
                  <a:ext cx="2202" cy="725"/>
                </a:xfrm>
                <a:prstGeom prst="rect">
                  <a:avLst/>
                </a:prstGeom>
                <a:blipFill rotWithShape="1">
                  <a:blip r:embed="rId22"/>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13429" y="8801"/>
                  <a:ext cx="1781" cy="7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charset="0"/>
                            <a:cs typeface="Cambria Math" panose="02040503050406030204" charset="0"/>
                          </a:rPr>
                          <m:t>𝜀</m:t>
                        </m:r>
                        <m:r>
                          <a:rPr lang="en-US" altLang="zh-CN" sz="2400" i="1">
                            <a:latin typeface="Cambria Math" panose="02040503050406030204" charset="0"/>
                            <a:cs typeface="Cambria Math" panose="02040503050406030204" charset="0"/>
                          </a:rPr>
                          <m:t>=1</m:t>
                        </m:r>
                      </m:oMath>
                    </m:oMathPara>
                  </a14:m>
                  <a:endParaRPr lang="zh-CN" altLang="en-US" sz="2400"/>
                </a:p>
              </p:txBody>
            </p:sp>
          </mc:Choice>
          <mc:Fallback xmlns="">
            <p:sp>
              <p:nvSpPr>
                <p:cNvPr id="34" name="文本框 33"/>
                <p:cNvSpPr txBox="1">
                  <a:spLocks noRot="1" noChangeAspect="1" noMove="1" noResize="1" noEditPoints="1" noAdjustHandles="1" noChangeArrowheads="1" noChangeShapeType="1" noTextEdit="1"/>
                </p:cNvSpPr>
                <p:nvPr/>
              </p:nvSpPr>
              <p:spPr>
                <a:xfrm>
                  <a:off x="13429" y="8801"/>
                  <a:ext cx="1781" cy="725"/>
                </a:xfrm>
                <a:prstGeom prst="rect">
                  <a:avLst/>
                </a:prstGeom>
                <a:blipFill rotWithShape="1">
                  <a:blip r:embed="rId23"/>
                </a:blipFill>
              </p:spPr>
              <p:txBody>
                <a:bodyPr/>
                <a:lstStyle/>
                <a:p>
                  <a:r>
                    <a:rPr lang="zh-CN" altLang="en-US">
                      <a:noFill/>
                    </a:rPr>
                    <a:t> </a:t>
                  </a:r>
                </a:p>
              </p:txBody>
            </p:sp>
          </mc:Fallback>
        </mc:AlternateContent>
      </p:grpSp>
      <p:grpSp>
        <p:nvGrpSpPr>
          <p:cNvPr id="46" name="组合 45"/>
          <p:cNvGrpSpPr/>
          <p:nvPr/>
        </p:nvGrpSpPr>
        <p:grpSpPr>
          <a:xfrm>
            <a:off x="1319530" y="3994785"/>
            <a:ext cx="9104630" cy="2637155"/>
            <a:chOff x="2078" y="1767"/>
            <a:chExt cx="14338" cy="4153"/>
          </a:xfrm>
        </p:grpSpPr>
        <p:sp>
          <p:nvSpPr>
            <p:cNvPr id="47" name="文本框 46"/>
            <p:cNvSpPr txBox="1"/>
            <p:nvPr>
              <p:custDataLst>
                <p:tags r:id="rId2"/>
              </p:custDataLst>
            </p:nvPr>
          </p:nvSpPr>
          <p:spPr>
            <a:xfrm>
              <a:off x="2078" y="1767"/>
              <a:ext cx="2174" cy="822"/>
            </a:xfrm>
            <a:prstGeom prst="rect">
              <a:avLst/>
            </a:prstGeom>
            <a:noFill/>
          </p:spPr>
          <p:txBody>
            <a:bodyPr wrap="square" rtlCol="0">
              <a:spAutoFit/>
            </a:bodyPr>
            <a:lstStyle/>
            <a:p>
              <a:r>
                <a:rPr lang="zh-CN" altLang="en-US" sz="2800">
                  <a:latin typeface="黑体" panose="02010609060101010101" pitchFamily="49" charset="-122"/>
                  <a:ea typeface="黑体" panose="02010609060101010101" pitchFamily="49" charset="-122"/>
                </a:rPr>
                <a:t>特征根：</a:t>
              </a:r>
            </a:p>
          </p:txBody>
        </p:sp>
        <mc:AlternateContent xmlns:mc="http://schemas.openxmlformats.org/markup-compatibility/2006" xmlns:a14="http://schemas.microsoft.com/office/drawing/2010/main">
          <mc:Choice Requires="a14">
            <p:sp>
              <p:nvSpPr>
                <p:cNvPr id="48" name="文本框 47"/>
                <p:cNvSpPr txBox="1"/>
                <p:nvPr>
                  <p:custDataLst>
                    <p:tags r:id="rId3"/>
                  </p:custDataLst>
                </p:nvPr>
              </p:nvSpPr>
              <p:spPr>
                <a:xfrm>
                  <a:off x="2078" y="3994"/>
                  <a:ext cx="10951" cy="822"/>
                </a:xfrm>
                <a:prstGeom prst="rect">
                  <a:avLst/>
                </a:prstGeom>
                <a:noFill/>
              </p:spPr>
              <p:txBody>
                <a:bodyPr wrap="square" rtlCol="0">
                  <a:spAutoFit/>
                </a:bodyPr>
                <a:lstStyle/>
                <a:p>
                  <a:r>
                    <a:rPr lang="zh-CN" altLang="en-US" sz="2800">
                      <a:latin typeface="黑体" panose="02010609060101010101" pitchFamily="49" charset="-122"/>
                      <a:ea typeface="黑体" panose="02010609060101010101" pitchFamily="49" charset="-122"/>
                      <a:cs typeface="黑体" panose="02010609060101010101" pitchFamily="49" charset="-122"/>
                    </a:rPr>
                    <a:t>无阻尼固有频率为</a:t>
                  </a:r>
                  <a14:m>
                    <m:oMath xmlns:m="http://schemas.openxmlformats.org/officeDocument/2006/math">
                      <m:sSub>
                        <m:sSubPr>
                          <m:ctrlPr>
                            <a:rPr lang="en-US" altLang="zh-CN" sz="2800" i="1">
                              <a:latin typeface="Cambria Math" panose="02040503050406030204" pitchFamily="18" charset="0"/>
                              <a:ea typeface="黑体" panose="02010609060101010101" pitchFamily="49" charset="-122"/>
                              <a:cs typeface="Cambria Math" panose="02040503050406030204" charset="0"/>
                            </a:rPr>
                          </m:ctrlPr>
                        </m:sSubPr>
                        <m:e>
                          <m:r>
                            <a:rPr lang="en-US" altLang="zh-CN" sz="2800" i="1">
                              <a:latin typeface="Cambria Math" panose="02040503050406030204" charset="0"/>
                              <a:ea typeface="黑体" panose="02010609060101010101" pitchFamily="49" charset="-122"/>
                              <a:cs typeface="Cambria Math" panose="02040503050406030204" charset="0"/>
                            </a:rPr>
                            <m:t>𝜔</m:t>
                          </m:r>
                        </m:e>
                        <m:sub>
                          <m:r>
                            <a:rPr lang="en-US" altLang="zh-CN" sz="2800" i="1">
                              <a:latin typeface="Cambria Math" panose="02040503050406030204" charset="0"/>
                              <a:ea typeface="黑体" panose="02010609060101010101" pitchFamily="49" charset="-122"/>
                              <a:cs typeface="Cambria Math" panose="02040503050406030204" charset="0"/>
                            </a:rPr>
                            <m:t>0</m:t>
                          </m:r>
                        </m:sub>
                      </m:sSub>
                    </m:oMath>
                  </a14:m>
                  <a:r>
                    <a:rPr lang="zh-CN" altLang="en-US" sz="2800">
                      <a:latin typeface="黑体" panose="02010609060101010101" pitchFamily="49" charset="-122"/>
                      <a:ea typeface="黑体" panose="02010609060101010101" pitchFamily="49" charset="-122"/>
                      <a:cs typeface="黑体" panose="02010609060101010101" pitchFamily="49" charset="-122"/>
                    </a:rPr>
                    <a:t>，阻尼固有频率为</a:t>
                  </a:r>
                  <a14:m>
                    <m:oMath xmlns:m="http://schemas.openxmlformats.org/officeDocument/2006/math">
                      <m:sSub>
                        <m:sSubPr>
                          <m:ctrlPr>
                            <a:rPr lang="en-US" altLang="zh-CN" sz="2800" i="1">
                              <a:latin typeface="Cambria Math" panose="02040503050406030204" pitchFamily="18" charset="0"/>
                              <a:ea typeface="黑体" panose="02010609060101010101" pitchFamily="49" charset="-122"/>
                              <a:cs typeface="Cambria Math" panose="02040503050406030204" charset="0"/>
                            </a:rPr>
                          </m:ctrlPr>
                        </m:sSubPr>
                        <m:e>
                          <m:r>
                            <a:rPr lang="en-US" altLang="zh-CN" sz="2800" i="1">
                              <a:latin typeface="Cambria Math" panose="02040503050406030204" charset="0"/>
                              <a:ea typeface="黑体" panose="02010609060101010101" pitchFamily="49" charset="-122"/>
                              <a:cs typeface="Cambria Math" panose="02040503050406030204" charset="0"/>
                            </a:rPr>
                            <m:t>𝜔</m:t>
                          </m:r>
                        </m:e>
                        <m:sub>
                          <m:r>
                            <a:rPr lang="en-US" altLang="zh-CN" sz="2800" i="1">
                              <a:latin typeface="Cambria Math" panose="02040503050406030204" charset="0"/>
                              <a:ea typeface="黑体" panose="02010609060101010101" pitchFamily="49" charset="-122"/>
                              <a:cs typeface="Cambria Math" panose="02040503050406030204" charset="0"/>
                            </a:rPr>
                            <m:t>𝑑</m:t>
                          </m:r>
                        </m:sub>
                      </m:sSub>
                    </m:oMath>
                  </a14:m>
                  <a:endParaRPr lang="en-US" altLang="zh-CN" sz="2800">
                    <a:latin typeface="黑体" panose="02010609060101010101" pitchFamily="49" charset="-122"/>
                    <a:ea typeface="黑体" panose="02010609060101010101" pitchFamily="49" charset="-122"/>
                    <a:cs typeface="黑体" panose="02010609060101010101" pitchFamily="49" charset="-122"/>
                  </a:endParaRPr>
                </a:p>
              </p:txBody>
            </p:sp>
          </mc:Choice>
          <mc:Fallback xmlns="">
            <p:sp>
              <p:nvSpPr>
                <p:cNvPr id="48" name="文本框 47"/>
                <p:cNvSpPr txBox="1">
                  <a:spLocks noRot="1" noChangeAspect="1" noMove="1" noResize="1" noEditPoints="1" noAdjustHandles="1" noChangeArrowheads="1" noChangeShapeType="1" noTextEdit="1"/>
                </p:cNvSpPr>
                <p:nvPr>
                  <p:custDataLst>
                    <p:tags r:id="rId24"/>
                  </p:custDataLst>
                </p:nvPr>
              </p:nvSpPr>
              <p:spPr>
                <a:xfrm>
                  <a:off x="2078" y="3994"/>
                  <a:ext cx="10951" cy="822"/>
                </a:xfrm>
                <a:prstGeom prst="rect">
                  <a:avLst/>
                </a:prstGeom>
                <a:blipFill rotWithShape="1">
                  <a:blip r:embed="rId25"/>
                </a:blipFill>
              </p:spPr>
              <p:txBody>
                <a:bodyPr/>
                <a:lstStyle/>
                <a:p>
                  <a:r>
                    <a:rPr lang="zh-CN" altLang="en-US">
                      <a:noFill/>
                    </a:rPr>
                    <a:t> </a:t>
                  </a:r>
                </a:p>
              </p:txBody>
            </p:sp>
          </mc:Fallback>
        </mc:AlternateContent>
        <p:sp>
          <p:nvSpPr>
            <p:cNvPr id="49" name="文本框 48"/>
            <p:cNvSpPr txBox="1"/>
            <p:nvPr>
              <p:custDataLst>
                <p:tags r:id="rId4"/>
              </p:custDataLst>
            </p:nvPr>
          </p:nvSpPr>
          <p:spPr>
            <a:xfrm>
              <a:off x="2078" y="5098"/>
              <a:ext cx="2300" cy="822"/>
            </a:xfrm>
            <a:prstGeom prst="rect">
              <a:avLst/>
            </a:prstGeom>
            <a:noFill/>
          </p:spPr>
          <p:txBody>
            <a:bodyPr wrap="square" rtlCol="0">
              <a:spAutoFit/>
            </a:bodyPr>
            <a:lstStyle/>
            <a:p>
              <a:r>
                <a:rPr lang="zh-CN" altLang="en-US" sz="2800">
                  <a:latin typeface="黑体" panose="02010609060101010101" pitchFamily="49" charset="-122"/>
                  <a:ea typeface="黑体" panose="02010609060101010101" pitchFamily="49" charset="-122"/>
                </a:rPr>
                <a:t>振动解：</a:t>
              </a:r>
            </a:p>
          </p:txBody>
        </p:sp>
        <mc:AlternateContent xmlns:mc="http://schemas.openxmlformats.org/markup-compatibility/2006" xmlns:a14="http://schemas.microsoft.com/office/drawing/2010/main">
          <mc:Choice Requires="a14">
            <p:sp>
              <p:nvSpPr>
                <p:cNvPr id="50" name="文本框 49"/>
                <p:cNvSpPr txBox="1"/>
                <p:nvPr>
                  <p:custDataLst>
                    <p:tags r:id="rId5"/>
                  </p:custDataLst>
                </p:nvPr>
              </p:nvSpPr>
              <p:spPr>
                <a:xfrm>
                  <a:off x="13763" y="5340"/>
                  <a:ext cx="2653" cy="5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CN" i="1">
                                <a:latin typeface="Cambria Math" panose="02040503050406030204" pitchFamily="18" charset="0"/>
                                <a:cs typeface="Cambria Math" panose="02040503050406030204" charset="0"/>
                              </a:rPr>
                            </m:ctrlPr>
                          </m:dPr>
                          <m:e>
                            <m:r>
                              <a:rPr lang="en-US" altLang="zh-CN" i="1">
                                <a:latin typeface="Cambria Math" panose="02040503050406030204" charset="0"/>
                                <a:cs typeface="Cambria Math" panose="02040503050406030204" charset="0"/>
                              </a:rPr>
                              <m:t>8</m:t>
                            </m:r>
                          </m:e>
                        </m:d>
                      </m:oMath>
                    </m:oMathPara>
                  </a14:m>
                  <a:endParaRPr lang="zh-CN" altLang="en-US"/>
                </a:p>
              </p:txBody>
            </p:sp>
          </mc:Choice>
          <mc:Fallback xmlns="">
            <p:sp>
              <p:nvSpPr>
                <p:cNvPr id="50" name="文本框 49"/>
                <p:cNvSpPr txBox="1">
                  <a:spLocks noRot="1" noChangeAspect="1" noMove="1" noResize="1" noEditPoints="1" noAdjustHandles="1" noChangeArrowheads="1" noChangeShapeType="1" noTextEdit="1"/>
                </p:cNvSpPr>
                <p:nvPr>
                  <p:custDataLst>
                    <p:tags r:id="rId26"/>
                  </p:custDataLst>
                </p:nvPr>
              </p:nvSpPr>
              <p:spPr>
                <a:xfrm>
                  <a:off x="13763" y="5340"/>
                  <a:ext cx="2653" cy="580"/>
                </a:xfrm>
                <a:prstGeom prst="rect">
                  <a:avLst/>
                </a:prstGeom>
                <a:blipFill rotWithShape="1">
                  <a:blip r:embed="rId27"/>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p:cNvSpPr txBox="1"/>
                <p:nvPr>
                  <p:custDataLst>
                    <p:tags r:id="rId6"/>
                  </p:custDataLst>
                </p:nvPr>
              </p:nvSpPr>
              <p:spPr>
                <a:xfrm>
                  <a:off x="4701" y="1937"/>
                  <a:ext cx="5007" cy="7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𝜆</m:t>
                            </m:r>
                          </m:e>
                          <m:sub>
                            <m:r>
                              <a:rPr lang="en-US" altLang="zh-CN" sz="2400" i="1">
                                <a:latin typeface="Cambria Math" panose="02040503050406030204" charset="0"/>
                                <a:cs typeface="Cambria Math" panose="02040503050406030204" charset="0"/>
                              </a:rPr>
                              <m:t>12</m:t>
                            </m:r>
                          </m:sub>
                        </m:sSub>
                        <m:r>
                          <a:rPr lang="en-US" altLang="zh-CN" sz="2400" i="1">
                            <a:latin typeface="Cambria Math" panose="02040503050406030204" charset="0"/>
                            <a:cs typeface="Cambria Math" panose="02040503050406030204" charset="0"/>
                          </a:rPr>
                          <m:t>=−</m:t>
                        </m:r>
                        <m:r>
                          <a:rPr lang="en-US" altLang="zh-CN" sz="2400" i="1">
                            <a:latin typeface="Cambria Math" panose="02040503050406030204" charset="0"/>
                            <a:cs typeface="Cambria Math" panose="02040503050406030204" charset="0"/>
                          </a:rPr>
                          <m:t>𝜀</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
                          <a:rPr lang="en-US" altLang="zh-CN" sz="2400" i="1">
                            <a:latin typeface="Cambria Math" panose="02040503050406030204" charset="0"/>
                            <a:cs typeface="Cambria Math" panose="02040503050406030204" charset="0"/>
                          </a:rPr>
                          <m:t>±</m:t>
                        </m:r>
                        <m:r>
                          <a:rPr lang="en-US" altLang="zh-CN" sz="2400" i="1">
                            <a:latin typeface="Cambria Math" panose="02040503050406030204" charset="0"/>
                            <a:cs typeface="Cambria Math" panose="02040503050406030204" charset="0"/>
                          </a:rPr>
                          <m:t>𝑖</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𝑑</m:t>
                            </m:r>
                          </m:sub>
                        </m:sSub>
                      </m:oMath>
                    </m:oMathPara>
                  </a14:m>
                  <a:endParaRPr lang="zh-CN" altLang="en-US" sz="2400"/>
                </a:p>
              </p:txBody>
            </p:sp>
          </mc:Choice>
          <mc:Fallback xmlns="">
            <p:sp>
              <p:nvSpPr>
                <p:cNvPr id="51" name="文本框 50"/>
                <p:cNvSpPr txBox="1">
                  <a:spLocks noRot="1" noChangeAspect="1" noMove="1" noResize="1" noEditPoints="1" noAdjustHandles="1" noChangeArrowheads="1" noChangeShapeType="1" noTextEdit="1"/>
                </p:cNvSpPr>
                <p:nvPr>
                  <p:custDataLst>
                    <p:tags r:id="rId28"/>
                  </p:custDataLst>
                </p:nvPr>
              </p:nvSpPr>
              <p:spPr>
                <a:xfrm>
                  <a:off x="4701" y="1937"/>
                  <a:ext cx="5007" cy="725"/>
                </a:xfrm>
                <a:prstGeom prst="rect">
                  <a:avLst/>
                </a:prstGeom>
                <a:blipFill rotWithShape="1">
                  <a:blip r:embed="rId29"/>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p:cNvSpPr txBox="1"/>
                <p:nvPr>
                  <p:custDataLst>
                    <p:tags r:id="rId7"/>
                  </p:custDataLst>
                </p:nvPr>
              </p:nvSpPr>
              <p:spPr>
                <a:xfrm>
                  <a:off x="4926" y="2912"/>
                  <a:ext cx="3973" cy="8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𝑑</m:t>
                            </m:r>
                          </m:sub>
                        </m:sSub>
                        <m:r>
                          <a:rPr lang="en-US" altLang="zh-CN" sz="2400" i="1">
                            <a:latin typeface="Cambria Math" panose="02040503050406030204" charset="0"/>
                            <a:cs typeface="Cambria Math" panose="02040503050406030204" charset="0"/>
                          </a:rPr>
                          <m:t>=</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ad>
                          <m:radPr>
                            <m:degHide m:val="on"/>
                            <m:ctrlPr>
                              <a:rPr lang="en-US" altLang="zh-CN" sz="2400" i="1">
                                <a:latin typeface="Cambria Math" panose="02040503050406030204" pitchFamily="18" charset="0"/>
                                <a:cs typeface="Cambria Math" panose="02040503050406030204" charset="0"/>
                              </a:rPr>
                            </m:ctrlPr>
                          </m:radPr>
                          <m:deg/>
                          <m:e>
                            <m:r>
                              <a:rPr lang="en-US" sz="2400" i="1">
                                <a:latin typeface="Cambria Math" panose="02040503050406030204" charset="0"/>
                              </a:rPr>
                              <m:t>1</m:t>
                            </m:r>
                            <m:sSup>
                              <m:sSupPr>
                                <m:ctrlPr>
                                  <a:rPr lang="en-US" altLang="zh-CN" sz="2400" i="1">
                                    <a:latin typeface="Cambria Math" panose="02040503050406030204" pitchFamily="18" charset="0"/>
                                    <a:cs typeface="Cambria Math" panose="02040503050406030204" charset="0"/>
                                  </a:rPr>
                                </m:ctrlPr>
                              </m:sSupPr>
                              <m:e>
                                <m:r>
                                  <a:rPr lang="en-US" altLang="zh-CN" sz="2400" i="1">
                                    <a:latin typeface="Cambria Math" panose="02040503050406030204" charset="0"/>
                                    <a:cs typeface="Cambria Math" panose="02040503050406030204" charset="0"/>
                                  </a:rPr>
                                  <m:t>−</m:t>
                                </m:r>
                                <m:r>
                                  <a:rPr lang="en-US" altLang="zh-CN" sz="2400" i="1">
                                    <a:latin typeface="Cambria Math" panose="02040503050406030204" charset="0"/>
                                    <a:cs typeface="Cambria Math" panose="02040503050406030204" charset="0"/>
                                  </a:rPr>
                                  <m:t>𝜀</m:t>
                                </m:r>
                              </m:e>
                              <m:sup>
                                <m:r>
                                  <a:rPr lang="en-US" altLang="zh-CN" sz="2400" i="1">
                                    <a:latin typeface="Cambria Math" panose="02040503050406030204" charset="0"/>
                                    <a:cs typeface="Cambria Math" panose="02040503050406030204" charset="0"/>
                                  </a:rPr>
                                  <m:t>2</m:t>
                                </m:r>
                              </m:sup>
                            </m:sSup>
                          </m:e>
                        </m:rad>
                      </m:oMath>
                    </m:oMathPara>
                  </a14:m>
                  <a:endParaRPr lang="zh-CN" altLang="en-US" sz="2400"/>
                </a:p>
              </p:txBody>
            </p:sp>
          </mc:Choice>
          <mc:Fallback xmlns="">
            <p:sp>
              <p:nvSpPr>
                <p:cNvPr id="52" name="文本框 51"/>
                <p:cNvSpPr txBox="1">
                  <a:spLocks noRot="1" noChangeAspect="1" noMove="1" noResize="1" noEditPoints="1" noAdjustHandles="1" noChangeArrowheads="1" noChangeShapeType="1" noTextEdit="1"/>
                </p:cNvSpPr>
                <p:nvPr>
                  <p:custDataLst>
                    <p:tags r:id="rId30"/>
                  </p:custDataLst>
                </p:nvPr>
              </p:nvSpPr>
              <p:spPr>
                <a:xfrm>
                  <a:off x="4926" y="2912"/>
                  <a:ext cx="3973" cy="800"/>
                </a:xfrm>
                <a:prstGeom prst="rect">
                  <a:avLst/>
                </a:prstGeom>
                <a:blipFill rotWithShape="1">
                  <a:blip r:embed="rId31"/>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文本框 52"/>
                <p:cNvSpPr txBox="1"/>
                <p:nvPr>
                  <p:custDataLst>
                    <p:tags r:id="rId8"/>
                  </p:custDataLst>
                </p:nvPr>
              </p:nvSpPr>
              <p:spPr>
                <a:xfrm>
                  <a:off x="5720" y="5095"/>
                  <a:ext cx="8205" cy="7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charset="0"/>
                            <a:cs typeface="Cambria Math" panose="02040503050406030204" charset="0"/>
                          </a:rPr>
                          <m:t>𝑥</m:t>
                        </m:r>
                        <m:d>
                          <m:dPr>
                            <m:ctrlPr>
                              <a:rPr lang="en-US" altLang="zh-CN" sz="2400" i="1">
                                <a:latin typeface="Cambria Math" panose="02040503050406030204" pitchFamily="18" charset="0"/>
                                <a:cs typeface="Cambria Math" panose="02040503050406030204" charset="0"/>
                              </a:rPr>
                            </m:ctrlPr>
                          </m:dPr>
                          <m:e>
                            <m:r>
                              <a:rPr lang="en-US" altLang="zh-CN" sz="2400" i="1">
                                <a:latin typeface="Cambria Math" panose="02040503050406030204" charset="0"/>
                                <a:cs typeface="Cambria Math" panose="02040503050406030204" charset="0"/>
                              </a:rPr>
                              <m:t>𝑡</m:t>
                            </m:r>
                          </m:e>
                        </m:d>
                        <m:r>
                          <a:rPr lang="en-US" altLang="zh-CN" sz="2400" i="1">
                            <a:latin typeface="Cambria Math" panose="02040503050406030204" charset="0"/>
                            <a:cs typeface="Cambria Math" panose="02040503050406030204" charset="0"/>
                          </a:rPr>
                          <m:t>=</m:t>
                        </m:r>
                        <m:sSup>
                          <m:sSupPr>
                            <m:ctrlPr>
                              <a:rPr lang="en-US" altLang="zh-CN" sz="2400" i="1">
                                <a:latin typeface="Cambria Math" panose="02040503050406030204" pitchFamily="18" charset="0"/>
                                <a:cs typeface="Cambria Math" panose="02040503050406030204" charset="0"/>
                              </a:rPr>
                            </m:ctrlPr>
                          </m:sSupPr>
                          <m:e>
                            <m:r>
                              <a:rPr lang="en-US" altLang="zh-CN" sz="2400" i="1">
                                <a:latin typeface="Cambria Math" panose="02040503050406030204" charset="0"/>
                                <a:cs typeface="Cambria Math" panose="02040503050406030204" charset="0"/>
                              </a:rPr>
                              <m:t>𝑒</m:t>
                            </m:r>
                          </m:e>
                          <m:sup>
                            <m:r>
                              <a:rPr lang="en-US" altLang="zh-CN" sz="2400" i="1">
                                <a:latin typeface="Cambria Math" panose="02040503050406030204" charset="0"/>
                                <a:cs typeface="Cambria Math" panose="02040503050406030204" charset="0"/>
                              </a:rPr>
                              <m:t>−</m:t>
                            </m:r>
                            <m:r>
                              <a:rPr lang="en-US" altLang="zh-CN" sz="2400" i="1">
                                <a:latin typeface="Cambria Math" panose="02040503050406030204" charset="0"/>
                                <a:cs typeface="Cambria Math" panose="02040503050406030204" charset="0"/>
                              </a:rPr>
                              <m:t>𝜀</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0</m:t>
                                </m:r>
                              </m:sub>
                            </m:sSub>
                            <m:r>
                              <a:rPr lang="en-US" altLang="zh-CN" sz="2400" i="1">
                                <a:latin typeface="Cambria Math" panose="02040503050406030204" charset="0"/>
                                <a:cs typeface="Cambria Math" panose="02040503050406030204" charset="0"/>
                              </a:rPr>
                              <m:t>𝑡</m:t>
                            </m:r>
                          </m:sup>
                        </m:sSup>
                        <m:d>
                          <m:dPr>
                            <m:ctrlPr>
                              <a:rPr lang="en-US" altLang="zh-CN" sz="2400" i="1">
                                <a:latin typeface="Cambria Math" panose="02040503050406030204" pitchFamily="18" charset="0"/>
                                <a:cs typeface="Cambria Math" panose="02040503050406030204" charset="0"/>
                              </a:rPr>
                            </m:ctrlPr>
                          </m:dPr>
                          <m:e>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𝑐</m:t>
                                </m:r>
                              </m:e>
                              <m:sub>
                                <m:r>
                                  <a:rPr lang="en-US" altLang="zh-CN" sz="2400" i="1">
                                    <a:latin typeface="Cambria Math" panose="02040503050406030204" charset="0"/>
                                    <a:cs typeface="Cambria Math" panose="02040503050406030204" charset="0"/>
                                  </a:rPr>
                                  <m:t>1</m:t>
                                </m:r>
                              </m:sub>
                            </m:sSub>
                            <m:r>
                              <a:rPr lang="en-US" altLang="zh-CN" sz="2400" i="1">
                                <a:latin typeface="Cambria Math" panose="02040503050406030204" charset="0"/>
                                <a:cs typeface="Cambria Math" panose="02040503050406030204" charset="0"/>
                              </a:rPr>
                              <m:t>𝑐𝑜𝑠</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𝑑</m:t>
                                </m:r>
                              </m:sub>
                            </m:sSub>
                            <m:r>
                              <a:rPr lang="en-US" altLang="zh-CN" sz="2400" i="1">
                                <a:latin typeface="Cambria Math" panose="02040503050406030204" charset="0"/>
                                <a:cs typeface="Cambria Math" panose="02040503050406030204" charset="0"/>
                              </a:rPr>
                              <m:t>𝑡</m:t>
                            </m:r>
                            <m:r>
                              <a:rPr lang="en-US" altLang="zh-CN" sz="2400" i="1">
                                <a:latin typeface="Cambria Math" panose="02040503050406030204" charset="0"/>
                                <a:cs typeface="Cambria Math" panose="02040503050406030204" charset="0"/>
                              </a:rPr>
                              <m:t>+</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𝑐</m:t>
                                </m:r>
                              </m:e>
                              <m:sub>
                                <m:r>
                                  <a:rPr lang="en-US" altLang="zh-CN" sz="2400" i="1">
                                    <a:latin typeface="Cambria Math" panose="02040503050406030204" charset="0"/>
                                    <a:cs typeface="Cambria Math" panose="02040503050406030204" charset="0"/>
                                  </a:rPr>
                                  <m:t>2</m:t>
                                </m:r>
                              </m:sub>
                            </m:sSub>
                            <m:r>
                              <a:rPr lang="en-US" altLang="zh-CN" sz="2400" i="1">
                                <a:latin typeface="Cambria Math" panose="02040503050406030204" charset="0"/>
                                <a:cs typeface="Cambria Math" panose="02040503050406030204" charset="0"/>
                              </a:rPr>
                              <m:t>𝑠𝑖𝑛</m:t>
                            </m:r>
                            <m:sSub>
                              <m:sSubPr>
                                <m:ctrlPr>
                                  <a:rPr lang="en-US" altLang="zh-CN" sz="2400" i="1">
                                    <a:latin typeface="Cambria Math" panose="02040503050406030204" pitchFamily="18" charset="0"/>
                                    <a:cs typeface="Cambria Math" panose="02040503050406030204" charset="0"/>
                                  </a:rPr>
                                </m:ctrlPr>
                              </m:sSubPr>
                              <m:e>
                                <m:r>
                                  <a:rPr lang="en-US" altLang="zh-CN" sz="2400" i="1">
                                    <a:latin typeface="Cambria Math" panose="02040503050406030204" charset="0"/>
                                    <a:cs typeface="Cambria Math" panose="02040503050406030204" charset="0"/>
                                  </a:rPr>
                                  <m:t>𝜔</m:t>
                                </m:r>
                              </m:e>
                              <m:sub>
                                <m:r>
                                  <a:rPr lang="en-US" altLang="zh-CN" sz="2400" i="1">
                                    <a:latin typeface="Cambria Math" panose="02040503050406030204" charset="0"/>
                                    <a:cs typeface="Cambria Math" panose="02040503050406030204" charset="0"/>
                                  </a:rPr>
                                  <m:t>𝑑</m:t>
                                </m:r>
                              </m:sub>
                            </m:sSub>
                            <m:r>
                              <a:rPr lang="en-US" altLang="zh-CN" sz="2400" i="1">
                                <a:latin typeface="Cambria Math" panose="02040503050406030204" charset="0"/>
                                <a:cs typeface="Cambria Math" panose="02040503050406030204" charset="0"/>
                              </a:rPr>
                              <m:t>𝑡</m:t>
                            </m:r>
                          </m:e>
                        </m:d>
                      </m:oMath>
                    </m:oMathPara>
                  </a14:m>
                  <a:endParaRPr lang="en-US" altLang="zh-CN" sz="2400"/>
                </a:p>
              </p:txBody>
            </p:sp>
          </mc:Choice>
          <mc:Fallback xmlns="">
            <p:sp>
              <p:nvSpPr>
                <p:cNvPr id="53" name="文本框 52"/>
                <p:cNvSpPr txBox="1">
                  <a:spLocks noRot="1" noChangeAspect="1" noMove="1" noResize="1" noEditPoints="1" noAdjustHandles="1" noChangeArrowheads="1" noChangeShapeType="1" noTextEdit="1"/>
                </p:cNvSpPr>
                <p:nvPr>
                  <p:custDataLst>
                    <p:tags r:id="rId32"/>
                  </p:custDataLst>
                </p:nvPr>
              </p:nvSpPr>
              <p:spPr>
                <a:xfrm>
                  <a:off x="5720" y="5095"/>
                  <a:ext cx="8205" cy="700"/>
                </a:xfrm>
                <a:prstGeom prst="rect">
                  <a:avLst/>
                </a:prstGeom>
                <a:blipFill rotWithShape="1">
                  <a:blip r:embed="rId33"/>
                </a:blipFill>
              </p:spPr>
              <p:txBody>
                <a:bodyPr/>
                <a:lstStyle/>
                <a:p>
                  <a:r>
                    <a:rPr lang="zh-CN" altLang="en-US">
                      <a:noFill/>
                    </a:rPr>
                    <a:t> </a:t>
                  </a:r>
                </a:p>
              </p:txBody>
            </p:sp>
          </mc:Fallback>
        </mc:AlternateContent>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6ef069b0-6337-49ec-a4df-3346f01c1909"/>
  <p:tag name="COMMONDATA" val="eyJoZGlkIjoiYmM4YzM1NzE1MTRkMmZlZDg3ZTRjMDAzYTJhZjYzZjg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24,&quot;width&quot;:5808}"/>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TABLE_ENDDRAG_ORIGIN_RECT" val="317*353"/>
  <p:tag name="TABLE_ENDDRAG_RECT" val="603*138*317*353"/>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UNIT_TABLE_BEAUTIFY" val="smartTable{370bf76d-cbfc-48c9-95d5-7045cb4d3d0a}"/>
  <p:tag name="TABLE_ENDDRAG_ORIGIN_RECT" val="458*45"/>
  <p:tag name="TABLE_ENDDRAG_RECT" val="95*357*458*45"/>
</p:tagLst>
</file>

<file path=ppt/tags/tag56.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UNIT_TABLE_BEAUTIFY" val="smartTable{1a1a826f-9efe-41c4-bffd-64f4b5be4884}"/>
  <p:tag name="TABLE_ENDDRAG_ORIGIN_RECT" val="352*56"/>
  <p:tag name="TABLE_ENDDRAG_RECT" val="88*109*352*56"/>
</p:tagLst>
</file>

<file path=ppt/tags/tag630.xml><?xml version="1.0" encoding="utf-8"?>
<p:tagLst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UNIT_TABLE_BEAUTIFY" val="smartTable{d8092e08-f355-46c3-ad98-ab58b1d0cd06}"/>
  <p:tag name="TABLE_ENDDRAG_ORIGIN_RECT" val="270*194"/>
  <p:tag name="TABLE_ENDDRAG_RECT" val="369*79*270*194"/>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UNIT_TABLE_BEAUTIFY" val="smartTable{0a59ecf1-5051-40c9-bd1d-21c9a0a89702}"/>
  <p:tag name="TABLE_ENDDRAG_ORIGIN_RECT" val="270*196"/>
  <p:tag name="TABLE_ENDDRAG_RECT" val="670*78*270*196"/>
  <p:tag name="KSO_WM_BEAUTIFY_FLAG" val=""/>
</p:tagLst>
</file>

<file path=ppt/tags/tag660.xml><?xml version="1.0" encoding="utf-8"?>
<p:tagLst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3.xml><?xml version="1.0" encoding="utf-8"?>
<p:tagLst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75.xml><?xml version="1.0" encoding="utf-8"?>
<p:tagLst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341"/>
  <p:tag name="KSO_WM_TAG_VERSION" val="1.0"/>
  <p:tag name="KSO_WM_SLIDE_ID" val="custom20186341_1"/>
  <p:tag name="KSO_WM_SLIDE_INDEX" val="1"/>
  <p:tag name="KSO_WM_SLIDE_ITEM_CNT" val="0"/>
  <p:tag name="KSO_WM_SLIDE_LAYOUT" val="a_b"/>
  <p:tag name="KSO_WM_SLIDE_LAYOUT_CNT" val="1_3"/>
  <p:tag name="KSO_WM_SLIDE_TYPE" val="title"/>
  <p:tag name="KSO_WM_SLIDE_SUBTYPE" val="pureTxt"/>
  <p:tag name="KSO_WM_TEMPLATE_THUMBS_INDEX" val="1、6、7、8、11、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341"/>
  <p:tag name="KSO_WM_TAG_VERSION" val="1.0"/>
  <p:tag name="KSO_WM_SLIDE_ID" val="custom20186341_1"/>
  <p:tag name="KSO_WM_SLIDE_INDEX" val="1"/>
  <p:tag name="KSO_WM_SLIDE_ITEM_CNT" val="0"/>
  <p:tag name="KSO_WM_SLIDE_LAYOUT" val="a_b"/>
  <p:tag name="KSO_WM_SLIDE_LAYOUT_CNT" val="1_3"/>
  <p:tag name="KSO_WM_SLIDE_TYPE" val="title"/>
  <p:tag name="KSO_WM_SLIDE_SUBTYPE" val="pureTxt"/>
  <p:tag name="KSO_WM_TEMPLATE_THUMBS_INDEX" val="1、6、7、8、11、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Lst>
</file>

<file path=ppt/theme/theme1.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TotalTime>
  <Words>1018</Words>
  <Application>Microsoft Office PowerPoint</Application>
  <PresentationFormat>宽屏</PresentationFormat>
  <Paragraphs>189</Paragraphs>
  <Slides>15</Slides>
  <Notes>4</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15</vt:i4>
      </vt:variant>
    </vt:vector>
  </HeadingPairs>
  <TitlesOfParts>
    <vt:vector size="30" baseType="lpstr">
      <vt:lpstr>MS Mincho</vt:lpstr>
      <vt:lpstr>Söhne</vt:lpstr>
      <vt:lpstr>等线</vt:lpstr>
      <vt:lpstr>等线 Light</vt:lpstr>
      <vt:lpstr>汉仪旗黑-85S</vt:lpstr>
      <vt:lpstr>黑体</vt:lpstr>
      <vt:lpstr>宋体</vt:lpstr>
      <vt:lpstr>微软雅黑</vt:lpstr>
      <vt:lpstr>Arabic Typesetting</vt:lpstr>
      <vt:lpstr>Arial</vt:lpstr>
      <vt:lpstr>Calibri</vt:lpstr>
      <vt:lpstr>Calibri Light</vt:lpstr>
      <vt:lpstr>Cambria Math</vt:lpstr>
      <vt:lpstr>Times New Roman</vt:lpstr>
      <vt:lpstr>2_Office 主题​​</vt:lpstr>
      <vt:lpstr>本文档参考2023年CUPT省赛答辩作品 篇幅和内容均有删减 仅供参考！</vt:lpstr>
      <vt:lpstr>No.6 磁机械振荡器</vt:lpstr>
      <vt:lpstr>目  录</vt:lpstr>
      <vt:lpstr>一、赛题回顾</vt:lpstr>
      <vt:lpstr>一、赛题回顾</vt:lpstr>
      <vt:lpstr>二、预实验</vt:lpstr>
      <vt:lpstr>二、预实验</vt:lpstr>
      <vt:lpstr>三、原理分析</vt:lpstr>
      <vt:lpstr>三、原理分析</vt:lpstr>
      <vt:lpstr>四、实验与数据分析</vt:lpstr>
      <vt:lpstr>四、实验与数据分析</vt:lpstr>
      <vt:lpstr>四、实验与数据分析</vt:lpstr>
      <vt:lpstr>五、结论与展望</vt:lpstr>
      <vt:lpstr>六、参考文献</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全光纤微震监测系统信号处理与阵列复用技术的研究</dc:title>
  <dc:creator>think2</dc:creator>
  <cp:lastModifiedBy>葛强</cp:lastModifiedBy>
  <cp:revision>331</cp:revision>
  <dcterms:created xsi:type="dcterms:W3CDTF">2019-05-20T06:12:00Z</dcterms:created>
  <dcterms:modified xsi:type="dcterms:W3CDTF">2024-11-25T06:52:01Z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7CB861B60AF547A29F45C6E9EE24C630_13</vt:lpwstr>
  </property>
</Properties>
</file>