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43" r:id="rId3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6" userDrawn="1">
          <p15:clr>
            <a:srgbClr val="A4A3A4"/>
          </p15:clr>
        </p15:guide>
        <p15:guide id="2" pos="3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C300"/>
    <a:srgbClr val="E10B00"/>
    <a:srgbClr val="FACD76"/>
    <a:srgbClr val="FDF8A2"/>
    <a:srgbClr val="B90B00"/>
    <a:srgbClr val="FA90A7"/>
    <a:srgbClr val="DC8680"/>
    <a:srgbClr val="5272A7"/>
    <a:srgbClr val="FCC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594" y="-108"/>
      </p:cViewPr>
      <p:guideLst>
        <p:guide orient="horz" pos="2336"/>
        <p:guide pos="38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2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思源黑体 CN Normal" panose="020B0400000000000000" charset="-122"/>
              </a:rPr>
            </a:fld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思源黑体 CN Normal" panose="020B0400000000000000" charset="-122"/>
              </a:rPr>
            </a:fld>
            <a:endParaRPr lang="zh-CN" altLang="en-US">
              <a:cs typeface="思源黑体 CN Normal" panose="020B04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635" cy="483870"/>
          </a:xfrm>
          <a:prstGeom prst="rect">
            <a:avLst/>
          </a:prstGeom>
          <a:solidFill>
            <a:srgbClr val="B90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pic>
        <p:nvPicPr>
          <p:cNvPr id="19" name="图片 18" descr="E:\006包图网\素材\017红色党建\01\61e6d39f2855df9.png61e6d39f2855df9"/>
          <p:cNvPicPr>
            <a:picLocks noChangeAspect="1"/>
          </p:cNvPicPr>
          <p:nvPr userDrawn="1"/>
        </p:nvPicPr>
        <p:blipFill>
          <a:blip r:embed="rId2"/>
          <a:srcRect r="62854" b="78652"/>
          <a:stretch>
            <a:fillRect/>
          </a:stretch>
        </p:blipFill>
        <p:spPr>
          <a:xfrm>
            <a:off x="0" y="0"/>
            <a:ext cx="542925" cy="467995"/>
          </a:xfrm>
          <a:prstGeom prst="rect">
            <a:avLst/>
          </a:prstGeom>
        </p:spPr>
      </p:pic>
      <p:sp>
        <p:nvSpPr>
          <p:cNvPr id="9" name="www.58pic.com/u/19868238/"/>
          <p:cNvSpPr txBox="1"/>
          <p:nvPr userDrawn="1"/>
        </p:nvSpPr>
        <p:spPr>
          <a:xfrm>
            <a:off x="554990" y="-38100"/>
            <a:ext cx="2353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gradFill>
                  <a:gsLst>
                    <a:gs pos="61000">
                      <a:srgbClr val="FEEDC3"/>
                    </a:gs>
                    <a:gs pos="100000">
                      <a:srgbClr val="F9A62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chemeClr val="tx1">
                      <a:lumMod val="75000"/>
                      <a:lumOff val="25000"/>
                      <a:alpha val="43137"/>
                    </a:schemeClr>
                  </a:outerShdw>
                </a:effectLst>
                <a:latin typeface="字魂152号-机甲超级黑" panose="00000500000000000000" charset="-122"/>
                <a:ea typeface="字魂152号-机甲超级黑" panose="00000500000000000000" charset="-122"/>
                <a:cs typeface="思源黑体 CN Normal" panose="020B0400000000000000" charset="-122"/>
                <a:sym typeface="+mn-ea"/>
              </a:rPr>
              <a:t>不忘入党初心</a:t>
            </a:r>
            <a:endParaRPr lang="zh-CN" altLang="en-US" sz="2800">
              <a:gradFill>
                <a:gsLst>
                  <a:gs pos="61000">
                    <a:srgbClr val="FEEDC3"/>
                  </a:gs>
                  <a:gs pos="100000">
                    <a:srgbClr val="F9A629"/>
                  </a:gs>
                </a:gsLst>
                <a:lin ang="5400000" scaled="0"/>
              </a:gradFill>
              <a:effectLst>
                <a:outerShdw blurRad="38100" dist="38100" dir="2700000" algn="tl">
                  <a:schemeClr val="tx1">
                    <a:lumMod val="75000"/>
                    <a:lumOff val="25000"/>
                    <a:alpha val="43137"/>
                  </a:schemeClr>
                </a:outerShdw>
              </a:effectLst>
              <a:latin typeface="字魂152号-机甲超级黑" panose="00000500000000000000" charset="-122"/>
              <a:ea typeface="字魂152号-机甲超级黑" panose="000005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635" cy="483870"/>
          </a:xfrm>
          <a:prstGeom prst="rect">
            <a:avLst/>
          </a:prstGeom>
          <a:solidFill>
            <a:srgbClr val="B90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pic>
        <p:nvPicPr>
          <p:cNvPr id="19" name="图片 18" descr="E:\006包图网\素材\017红色党建\01\61e6d39f2855df9.png61e6d39f2855df9"/>
          <p:cNvPicPr>
            <a:picLocks noChangeAspect="1"/>
          </p:cNvPicPr>
          <p:nvPr userDrawn="1"/>
        </p:nvPicPr>
        <p:blipFill>
          <a:blip r:embed="rId2"/>
          <a:srcRect r="62854" b="78652"/>
          <a:stretch>
            <a:fillRect/>
          </a:stretch>
        </p:blipFill>
        <p:spPr>
          <a:xfrm>
            <a:off x="0" y="0"/>
            <a:ext cx="542925" cy="467995"/>
          </a:xfrm>
          <a:prstGeom prst="rect">
            <a:avLst/>
          </a:prstGeom>
        </p:spPr>
      </p:pic>
      <p:sp>
        <p:nvSpPr>
          <p:cNvPr id="9" name="www.58pic.com/u/19868238/"/>
          <p:cNvSpPr txBox="1"/>
          <p:nvPr userDrawn="1"/>
        </p:nvSpPr>
        <p:spPr>
          <a:xfrm>
            <a:off x="554990" y="-38100"/>
            <a:ext cx="2353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gradFill>
                  <a:gsLst>
                    <a:gs pos="61000">
                      <a:srgbClr val="FEEDC3"/>
                    </a:gs>
                    <a:gs pos="100000">
                      <a:srgbClr val="F9A62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chemeClr val="tx1">
                      <a:lumMod val="75000"/>
                      <a:lumOff val="25000"/>
                      <a:alpha val="43137"/>
                    </a:schemeClr>
                  </a:outerShdw>
                </a:effectLst>
                <a:latin typeface="字魂152号-机甲超级黑" panose="00000500000000000000" charset="-122"/>
                <a:ea typeface="字魂152号-机甲超级黑" panose="00000500000000000000" charset="-122"/>
                <a:cs typeface="思源黑体 CN Normal" panose="020B0400000000000000" charset="-122"/>
                <a:sym typeface="+mn-ea"/>
              </a:rPr>
              <a:t>传承红色基因</a:t>
            </a:r>
            <a:endParaRPr lang="zh-CN" altLang="en-US" sz="2800">
              <a:gradFill>
                <a:gsLst>
                  <a:gs pos="61000">
                    <a:srgbClr val="FEEDC3"/>
                  </a:gs>
                  <a:gs pos="100000">
                    <a:srgbClr val="F9A629"/>
                  </a:gs>
                </a:gsLst>
                <a:lin ang="5400000" scaled="0"/>
              </a:gradFill>
              <a:effectLst>
                <a:outerShdw blurRad="38100" dist="38100" dir="2700000" algn="tl">
                  <a:schemeClr val="tx1">
                    <a:lumMod val="75000"/>
                    <a:lumOff val="25000"/>
                    <a:alpha val="43137"/>
                  </a:schemeClr>
                </a:outerShdw>
              </a:effectLst>
              <a:latin typeface="字魂152号-机甲超级黑" panose="00000500000000000000" charset="-122"/>
              <a:ea typeface="字魂152号-机甲超级黑" panose="000005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635" cy="483870"/>
          </a:xfrm>
          <a:prstGeom prst="rect">
            <a:avLst/>
          </a:prstGeom>
          <a:solidFill>
            <a:srgbClr val="B90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pic>
        <p:nvPicPr>
          <p:cNvPr id="19" name="图片 18" descr="E:\006包图网\素材\017红色党建\01\61e6d39f2855df9.png61e6d39f2855df9"/>
          <p:cNvPicPr>
            <a:picLocks noChangeAspect="1"/>
          </p:cNvPicPr>
          <p:nvPr userDrawn="1"/>
        </p:nvPicPr>
        <p:blipFill>
          <a:blip r:embed="rId2"/>
          <a:srcRect r="62854" b="78652"/>
          <a:stretch>
            <a:fillRect/>
          </a:stretch>
        </p:blipFill>
        <p:spPr>
          <a:xfrm>
            <a:off x="0" y="0"/>
            <a:ext cx="542925" cy="467995"/>
          </a:xfrm>
          <a:prstGeom prst="rect">
            <a:avLst/>
          </a:prstGeom>
        </p:spPr>
      </p:pic>
      <p:sp>
        <p:nvSpPr>
          <p:cNvPr id="9" name="www.58pic.com/u/19868238/"/>
          <p:cNvSpPr txBox="1"/>
          <p:nvPr userDrawn="1"/>
        </p:nvSpPr>
        <p:spPr>
          <a:xfrm>
            <a:off x="554990" y="-38100"/>
            <a:ext cx="2353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gradFill>
                  <a:gsLst>
                    <a:gs pos="61000">
                      <a:srgbClr val="FEEDC3"/>
                    </a:gs>
                    <a:gs pos="100000">
                      <a:srgbClr val="F9A62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chemeClr val="tx1">
                      <a:lumMod val="75000"/>
                      <a:lumOff val="25000"/>
                      <a:alpha val="43137"/>
                    </a:schemeClr>
                  </a:outerShdw>
                </a:effectLst>
                <a:latin typeface="字魂152号-机甲超级黑" panose="00000500000000000000" charset="-122"/>
                <a:ea typeface="字魂152号-机甲超级黑" panose="00000500000000000000" charset="-122"/>
                <a:cs typeface="思源黑体 CN Normal" panose="020B0400000000000000" charset="-122"/>
                <a:sym typeface="+mn-ea"/>
              </a:rPr>
              <a:t>牢记初心使命</a:t>
            </a:r>
            <a:endParaRPr lang="zh-CN" altLang="en-US" sz="2800">
              <a:gradFill>
                <a:gsLst>
                  <a:gs pos="61000">
                    <a:srgbClr val="FEEDC3"/>
                  </a:gs>
                  <a:gs pos="100000">
                    <a:srgbClr val="F9A629"/>
                  </a:gs>
                </a:gsLst>
                <a:lin ang="5400000" scaled="0"/>
              </a:gradFill>
              <a:effectLst>
                <a:outerShdw blurRad="38100" dist="38100" dir="2700000" algn="tl">
                  <a:schemeClr val="tx1">
                    <a:lumMod val="75000"/>
                    <a:lumOff val="25000"/>
                    <a:alpha val="43137"/>
                  </a:schemeClr>
                </a:outerShdw>
              </a:effectLst>
              <a:latin typeface="字魂152号-机甲超级黑" panose="00000500000000000000" charset="-122"/>
              <a:ea typeface="字魂152号-机甲超级黑" panose="000005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635" cy="483870"/>
          </a:xfrm>
          <a:prstGeom prst="rect">
            <a:avLst/>
          </a:prstGeom>
          <a:solidFill>
            <a:srgbClr val="B90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pic>
        <p:nvPicPr>
          <p:cNvPr id="19" name="图片 18" descr="E:\006包图网\素材\017红色党建\01\61e6d39f2855df9.png61e6d39f2855df9"/>
          <p:cNvPicPr>
            <a:picLocks noChangeAspect="1"/>
          </p:cNvPicPr>
          <p:nvPr userDrawn="1"/>
        </p:nvPicPr>
        <p:blipFill>
          <a:blip r:embed="rId2"/>
          <a:srcRect r="62854" b="78652"/>
          <a:stretch>
            <a:fillRect/>
          </a:stretch>
        </p:blipFill>
        <p:spPr>
          <a:xfrm>
            <a:off x="0" y="0"/>
            <a:ext cx="542925" cy="467995"/>
          </a:xfrm>
          <a:prstGeom prst="rect">
            <a:avLst/>
          </a:prstGeom>
        </p:spPr>
      </p:pic>
      <p:sp>
        <p:nvSpPr>
          <p:cNvPr id="9" name="www.58pic.com/u/19868238/"/>
          <p:cNvSpPr txBox="1"/>
          <p:nvPr userDrawn="1"/>
        </p:nvSpPr>
        <p:spPr>
          <a:xfrm>
            <a:off x="554990" y="-38100"/>
            <a:ext cx="2353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gradFill>
                  <a:gsLst>
                    <a:gs pos="61000">
                      <a:srgbClr val="FEEDC3"/>
                    </a:gs>
                    <a:gs pos="100000">
                      <a:srgbClr val="F9A62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chemeClr val="tx1">
                      <a:lumMod val="75000"/>
                      <a:lumOff val="25000"/>
                      <a:alpha val="43137"/>
                    </a:schemeClr>
                  </a:outerShdw>
                </a:effectLst>
                <a:latin typeface="字魂152号-机甲超级黑" panose="00000500000000000000" charset="-122"/>
                <a:ea typeface="字魂152号-机甲超级黑" panose="00000500000000000000" charset="-122"/>
                <a:cs typeface="思源黑体 CN Normal" panose="020B0400000000000000" charset="-122"/>
                <a:sym typeface="+mn-ea"/>
              </a:rPr>
              <a:t>复兴强国引路</a:t>
            </a:r>
            <a:endParaRPr lang="zh-CN" altLang="en-US" sz="2800">
              <a:gradFill>
                <a:gsLst>
                  <a:gs pos="61000">
                    <a:srgbClr val="FEEDC3"/>
                  </a:gs>
                  <a:gs pos="100000">
                    <a:srgbClr val="F9A629"/>
                  </a:gs>
                </a:gsLst>
                <a:lin ang="5400000" scaled="0"/>
              </a:gradFill>
              <a:effectLst>
                <a:outerShdw blurRad="38100" dist="38100" dir="2700000" algn="tl">
                  <a:schemeClr val="tx1">
                    <a:lumMod val="75000"/>
                    <a:lumOff val="25000"/>
                    <a:alpha val="43137"/>
                  </a:schemeClr>
                </a:outerShdw>
              </a:effectLst>
              <a:latin typeface="字魂152号-机甲超级黑" panose="00000500000000000000" charset="-122"/>
              <a:ea typeface="字魂152号-机甲超级黑" panose="000005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B6CBC1-7A4E-4DB5-BF5E-14B21EA76C75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5" y="1814830"/>
            <a:ext cx="121958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bliqueBottomRight"/>
              <a:lightRig rig="threePt" dir="t"/>
            </a:scene3d>
          </a:bodyPr>
          <a:lstStyle/>
          <a:p>
            <a:pPr algn="ctr" fontAlgn="auto"/>
            <a:r>
              <a:rPr lang="en-US" sz="600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2025</a:t>
            </a:r>
            <a:r>
              <a:rPr lang="zh-CN" altLang="en-US" sz="600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年本科教育教学工作会议</a:t>
            </a:r>
            <a:endParaRPr lang="zh-CN" altLang="en-US" sz="6000" b="1" noProof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3362325"/>
            <a:ext cx="12192000" cy="8299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机械与汽车工程学院</a:t>
            </a:r>
            <a:r>
              <a:rPr lang="en-US" altLang="zh-CN" sz="4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分组研讨会场</a:t>
            </a:r>
            <a:endParaRPr lang="zh-CN" altLang="en-US" sz="48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232" y="-33337"/>
            <a:ext cx="4178966" cy="126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PP_MARK_KEY" val="4a984a36-7943-4179-9e50-948375c20449"/>
  <p:tag name="COMMONDATA" val="eyJoZGlkIjoiMzRkNjJlY2NhZThiY2UyOWU5OTIyNmM1NmVlMGRiNWMifQ=="/>
  <p:tag name="commondata" val="eyJoZGlkIjoiOTI2MTNiNThjMzZmNzRmMGNmMzU2MzIwOWRkMzBmZTAifQ=="/>
</p:tagLst>
</file>

<file path=ppt/theme/theme1.xml><?xml version="1.0" encoding="utf-8"?>
<a:theme xmlns:a="http://schemas.openxmlformats.org/drawingml/2006/main" name="Office 主题​​">
  <a:themeElements>
    <a:clrScheme name="自定义 11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E60000"/>
      </a:accent1>
      <a:accent2>
        <a:srgbClr val="FFC26B"/>
      </a:accent2>
      <a:accent3>
        <a:srgbClr val="E60000"/>
      </a:accent3>
      <a:accent4>
        <a:srgbClr val="FFC26B"/>
      </a:accent4>
      <a:accent5>
        <a:srgbClr val="E60000"/>
      </a:accent5>
      <a:accent6>
        <a:srgbClr val="FFC26B"/>
      </a:accent6>
      <a:hlink>
        <a:srgbClr val="E60000"/>
      </a:hlink>
      <a:folHlink>
        <a:srgbClr val="FFC26B"/>
      </a:folHlink>
    </a:clrScheme>
    <a:fontScheme name="自定义 9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思源黑体 CN Normal"/>
        <a:font script="Hebr" typeface="思源黑体 CN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思源黑体 CN Normal"/>
        <a:font script="Hebr" typeface="思源黑体 CN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WPS 演示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思源黑体 CN Normal</vt:lpstr>
      <vt:lpstr>字魂152号-机甲超级黑</vt:lpstr>
      <vt:lpstr>黑体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不喝也醉</cp:lastModifiedBy>
  <cp:revision>342</cp:revision>
  <dcterms:created xsi:type="dcterms:W3CDTF">2019-06-19T02:08:00Z</dcterms:created>
  <dcterms:modified xsi:type="dcterms:W3CDTF">2025-06-12T09:37:36Z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KSOSaveFontToCloudKey">
    <vt:lpwstr>212913176_cloud</vt:lpwstr>
  </property>
  <property fmtid="{D5CDD505-2E9C-101B-9397-08002B2CF9AE}" pid="4" name="ICV">
    <vt:lpwstr>EA40BF12C4CF4FF98B7EAB618EE67C01_13</vt:lpwstr>
  </property>
</Properties>
</file>